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77" r:id="rId3"/>
    <p:sldId id="257" r:id="rId4"/>
    <p:sldId id="258" r:id="rId5"/>
    <p:sldId id="270" r:id="rId6"/>
    <p:sldId id="271" r:id="rId7"/>
    <p:sldId id="263" r:id="rId8"/>
    <p:sldId id="262" r:id="rId9"/>
    <p:sldId id="261" r:id="rId10"/>
    <p:sldId id="259" r:id="rId11"/>
    <p:sldId id="260" r:id="rId12"/>
    <p:sldId id="264" r:id="rId13"/>
    <p:sldId id="265" r:id="rId14"/>
    <p:sldId id="266" r:id="rId15"/>
    <p:sldId id="267" r:id="rId16"/>
    <p:sldId id="268" r:id="rId17"/>
    <p:sldId id="273" r:id="rId18"/>
    <p:sldId id="274" r:id="rId19"/>
    <p:sldId id="272" r:id="rId20"/>
    <p:sldId id="276" r:id="rId21"/>
    <p:sldId id="280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5" r:id="rId33"/>
    <p:sldId id="293" r:id="rId34"/>
    <p:sldId id="298" r:id="rId35"/>
    <p:sldId id="294" r:id="rId36"/>
    <p:sldId id="297" r:id="rId37"/>
    <p:sldId id="296" r:id="rId38"/>
    <p:sldId id="299" r:id="rId39"/>
    <p:sldId id="300" r:id="rId40"/>
    <p:sldId id="278" r:id="rId41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387C04EF-2370-4B20-AC33-A83D18601921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86C6008B-DAD1-4CF9-B7B0-EED939492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22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FD710D6-90C3-5AE7-FE7B-BA24497FB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779ADE36-78B7-B6AF-49A0-A964F6FC05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AC72D16-82A5-9381-91E6-5E9DE7D65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C96E-9764-45FB-8D66-22C775457283}" type="datetime1">
              <a:rPr lang="en-US" smtClean="0"/>
              <a:t>12/9/2024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7D2050F-AEF6-3409-D386-5A939462B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Τμήμα Διεθνών&amp; Ευρωπαϊκών Προγραμμάτων- Δεκέμβριος 2024</a:t>
            </a:r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6CECD68-820E-3A43-0263-40C85478A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6E6F-A39E-428B-B861-B9AC5857B28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4ADCA3CD-BA4C-E246-F465-AA08D0CE2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056" y="67186"/>
            <a:ext cx="228884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64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13D6298-4B76-CEB5-277C-A69889D5B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10C5AAA-312F-A3E0-B31E-A18076BB4E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ECC016B-DC3E-E6D6-BF90-8B60D35B5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E57D-1E08-43F4-A19C-AA9AD5017C41}" type="datetime1">
              <a:rPr lang="en-US" smtClean="0"/>
              <a:t>12/9/2024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A6DB131-FA79-8DF3-CADB-89B73438B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Τμήμα Διεθνών&amp; Ευρωπαϊκών Προγραμμάτων- Δεκέμβριος 2024</a:t>
            </a:r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EBAD64B-806A-CD10-4806-3B6A78E74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6E6F-A39E-428B-B861-B9AC5857B2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00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8565C6BB-C8A3-735D-FD77-FE87278D62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E920249-D186-8802-ECFC-F2877F0126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2284AC5-DF94-7710-5289-AE498262D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C66A-63B8-4980-900F-B77C22137B0B}" type="datetime1">
              <a:rPr lang="en-US" smtClean="0"/>
              <a:t>12/9/2024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6D755E8-954C-EE3C-9EAE-37996ECC5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Τμήμα Διεθνών&amp; Ευρωπαϊκών Προγραμμάτων- Δεκέμβριος 2024</a:t>
            </a:r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8B27EF1-C187-BBE1-2CFC-C47AA2A33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6E6F-A39E-428B-B861-B9AC5857B2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23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5F7709D-AB12-6202-9754-989C01702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D34909E-EBB7-6593-FB83-AA54FCCEB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2D41E4A-112C-ADBD-E767-E706E8B24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B6764-02CD-48CF-854D-6956CCB1E32D}" type="datetime1">
              <a:rPr lang="en-US" smtClean="0"/>
              <a:t>12/9/2024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CC443C3-9C6D-342E-C228-6D8191615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Τμήμα Διεθνών&amp; Ευρωπαϊκών Προγραμμάτων- Δεκέμβριος 2024</a:t>
            </a:r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AD4DAF5-38DF-C39E-6A8D-94BFBAC19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6E6F-A39E-428B-B861-B9AC5857B28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501A2C2D-D209-C7D6-D5D6-79C209CFD8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726" y="79060"/>
            <a:ext cx="228884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92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0D561C2-93B8-3C77-8F7E-F50454463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5CE8F5B-7E4A-6837-7FCB-3EFA72953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DC045CD-43EF-F79B-DA24-45D8F83AB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A8149-EC44-48B5-B726-C6A4932A6BC7}" type="datetime1">
              <a:rPr lang="en-US" smtClean="0"/>
              <a:t>12/9/2024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E6AEE65-85CD-4B5C-A34F-FA8CF27F2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Τμήμα Διεθνών&amp; Ευρωπαϊκών Προγραμμάτων- Δεκέμβριος 2024</a:t>
            </a:r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94477B8-59C2-54EF-616E-C9AA575E6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6E6F-A39E-428B-B861-B9AC5857B2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14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E55A105-A184-F115-66A1-9291AD348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CF48DA0-75CE-F2A3-111F-0B6525AF3C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8ED919F5-0225-3D51-DC83-3CD3F36B48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8C0C12B-7176-FD95-2637-75FC05813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023E-81C9-4E13-9434-BE5A8D1300DF}" type="datetime1">
              <a:rPr lang="en-US" smtClean="0"/>
              <a:t>12/9/2024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11BBCC7-28B3-BFE8-F950-034C74703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Τμήμα Διεθνών&amp; Ευρωπαϊκών Προγραμμάτων- Δεκέμβριος 2024</a:t>
            </a:r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33264B6-AFFA-1549-568B-17665DC0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6E6F-A39E-428B-B861-B9AC5857B28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B9086FEE-6679-1856-9FDB-48F22CEF14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720" y="0"/>
            <a:ext cx="171663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289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59B531-EFB2-860F-9C4A-5874165FB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7877876-250E-9619-9665-F92E098BD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7540F33-E159-3511-CB1B-56038C2792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3EAA1162-B1F2-3093-12BC-F1B399034C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06E9A0EE-2BB5-0FB3-CD0D-B9D8258887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B1B797F5-BEC8-896E-FD7C-54F882FDA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00B6F-D7A0-44DE-A70F-C60CA841D5DC}" type="datetime1">
              <a:rPr lang="en-US" smtClean="0"/>
              <a:t>12/9/2024</a:t>
            </a:fld>
            <a:endParaRPr lang="en-US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196D372B-5B12-3473-B70E-1F46706F9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Τμήμα Διεθνών&amp; Ευρωπαϊκών Προγραμμάτων- Δεκέμβριος 2024</a:t>
            </a:r>
            <a:endParaRPr lang="en-US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D515D2B8-DD5C-A8C1-266D-609876254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6E6F-A39E-428B-B861-B9AC5857B2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98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38068EE-F693-FB25-7AE8-FD0CDCF86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09EAE0F8-6CB4-65C5-35FC-15614E01A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A03C8-89A0-4FE5-A2F8-A3FFC75BC76B}" type="datetime1">
              <a:rPr lang="en-US" smtClean="0"/>
              <a:t>12/9/2024</a:t>
            </a:fld>
            <a:endParaRPr lang="en-US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376773A3-6541-0695-F124-5829CA8AA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Τμήμα Διεθνών&amp; Ευρωπαϊκών Προγραμμάτων- Δεκέμβριος 2024</a:t>
            </a:r>
            <a:endParaRPr lang="en-US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9A97791-DDC2-4DDC-7CEA-02274E1E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6E6F-A39E-428B-B861-B9AC5857B2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80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9C7D21B0-60E9-34BF-F937-2C68CC236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DD148-028C-4E88-AE94-1E530650F99E}" type="datetime1">
              <a:rPr lang="en-US" smtClean="0"/>
              <a:t>12/9/2024</a:t>
            </a:fld>
            <a:endParaRPr lang="en-US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0F15D9DC-00F3-8578-55F8-CCCF726A3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Τμήμα Διεθνών&amp; Ευρωπαϊκών Προγραμμάτων- Δεκέμβριος 2024</a:t>
            </a:r>
            <a:endParaRPr lang="en-US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AFE8202-540B-EDDA-B4C7-366B6D246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6E6F-A39E-428B-B861-B9AC5857B2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70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73D877C-6427-2F68-FDD2-415DD3A04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CCF79EA-B8A6-8CA6-48AA-0C7E56EC8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C77AF81-BCA0-F7FF-B4FA-BBA2B24CAE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3B0BDA5-72B0-C916-8F14-64209C607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D058-F267-4A4D-98E6-62E79F7235BC}" type="datetime1">
              <a:rPr lang="en-US" smtClean="0"/>
              <a:t>12/9/2024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E28CAC2-C96A-0D07-D1EA-FCC5F6134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Τμήμα Διεθνών&amp; Ευρωπαϊκών Προγραμμάτων- Δεκέμβριος 2024</a:t>
            </a:r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E7B446D-6761-B6C7-AB56-EEF5024AC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6E6F-A39E-428B-B861-B9AC5857B2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25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356D4D6-07C5-4033-811C-90C59F835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AE245FAB-0B2F-74E3-B570-4DDAC392C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C142ED3-242E-5051-8DC3-E6FDEA4B36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0036459-80EB-0E40-6DFB-94A2158BD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F16F-3CB0-4634-8213-61D8CAB50C91}" type="datetime1">
              <a:rPr lang="en-US" smtClean="0"/>
              <a:t>12/9/2024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4650D61-5374-A867-1A13-909F907ED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Τμήμα Διεθνών&amp; Ευρωπαϊκών Προγραμμάτων- Δεκέμβριος 2024</a:t>
            </a:r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AB97BD8-7835-A5CE-9977-69F3A3467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6E6F-A39E-428B-B861-B9AC5857B2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85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9D9831D4-0FC7-FA16-5034-20AB5FD0B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54E8772-5550-A2DF-298D-E1ACC866C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91274ED-C5C2-20DC-9293-2E1DB69F15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CCE9C-F83E-46C2-B345-22EC9AD8F103}" type="datetime1">
              <a:rPr lang="en-US" smtClean="0"/>
              <a:t>12/9/2024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413D1E3-A460-AAB4-0B9B-5E7E46A8AE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Τμήμα Διεθνών&amp; Ευρωπαϊκών Προγραμμάτων- Δεκέμβριος 2024</a:t>
            </a:r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F81AC7D-2398-F774-C214-DAB781F523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66E6F-A39E-428B-B861-B9AC5857B2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29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gr/ipiresies/ergasia-kai-asphalise/asphalise/europaike-karta-asphalises-astheneias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ovepdf.com/merge_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ka.gr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fka.gov.gr/el/elektronikes-yperesies/bebaiose-apographes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1.aade.gr/taxisnet/info/protected/home.htm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1.aade.gr/webtax/incomefp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hu.gr/monades/intprogr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gr/ipiresies/oikogeneia/oikogeneiake-katastase/pistopoietiko-oikogeneiakes-katastases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gov.gr/ipiresies/polites-kai-kathemerinoteta/psephiaka-eggrapha-gov-gr/psephiake-bebaiose-eggraphou" TargetMode="Externa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ilovepdf.com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ovepdf.com/merge_pd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mailto:EU-CORPORATE-NOTIFICATION-SYSTEM@ec.europa.eu" TargetMode="Externa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ovepdf.com/merge_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sis.gr/" TargetMode="External"/><Relationship Id="rId13" Type="http://schemas.openxmlformats.org/officeDocument/2006/relationships/hyperlink" Target="https://dilosi.services.gov.gr/create/q/confirm-personal-info?refname=YPDIL" TargetMode="External"/><Relationship Id="rId3" Type="http://schemas.openxmlformats.org/officeDocument/2006/relationships/hyperlink" Target="https://www.ilovepdf.com/merge_pdf" TargetMode="External"/><Relationship Id="rId7" Type="http://schemas.openxmlformats.org/officeDocument/2006/relationships/hyperlink" Target="https://www.efka.gov.gr/el/elektronikes-yperesies/bebaiose-apographes" TargetMode="External"/><Relationship Id="rId12" Type="http://schemas.openxmlformats.org/officeDocument/2006/relationships/hyperlink" Target="https://rc.ihu.gr/" TargetMode="External"/><Relationship Id="rId2" Type="http://schemas.openxmlformats.org/officeDocument/2006/relationships/hyperlink" Target="https://www.ilovepdf.com/jpg_to_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mka.gr/AMKAGR/" TargetMode="External"/><Relationship Id="rId11" Type="http://schemas.openxmlformats.org/officeDocument/2006/relationships/hyperlink" Target="https://www.ihu.gr/monades/intprogrs" TargetMode="External"/><Relationship Id="rId5" Type="http://schemas.openxmlformats.org/officeDocument/2006/relationships/hyperlink" Target="https://www.gov.gr/ipiresies/ergasia-kai-asphalise/asphalise/europaike-karta-asphalises-astheneias" TargetMode="External"/><Relationship Id="rId10" Type="http://schemas.openxmlformats.org/officeDocument/2006/relationships/hyperlink" Target="https://reg.services.gov.gr/start/?step=certificates" TargetMode="External"/><Relationship Id="rId4" Type="http://schemas.openxmlformats.org/officeDocument/2006/relationships/hyperlink" Target="https://www.ilovepdf.com/word_to_pdf" TargetMode="External"/><Relationship Id="rId9" Type="http://schemas.openxmlformats.org/officeDocument/2006/relationships/hyperlink" Target="https://uniportal.ihu.gr/?p=24A856D9-EFE0-4A75-AFD8-FB49419A505741D3F767-A742-4590-BD36-C284187F8F1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niportal.ihu.gr/?p=24A856D9-EFE0-4A75-AFD8-FB49419A505741D3F767-A742-4590-BD36-C284187F8F1A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86EC74-6C98-4FDA-8300-C254707CB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813" y="1655503"/>
            <a:ext cx="10455442" cy="276816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l-GR" sz="4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Διαδικασία Μετακίνησης Φοιτητών/τριων με το Πρόγραμμα 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ERASMUS+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9A65DD-8937-D252-8E50-1F808A7DF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Τμήμα Διεθνών&amp; Ευρωπαϊκών Προγραμμάτων- Δεκέμβριος 2024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0CD4F7-987A-F851-ACAC-30CCCAFAC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6E6F-A39E-428B-B861-B9AC5857B28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650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A2AEC01-D541-6A84-00AA-C922B9157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550" y="244278"/>
            <a:ext cx="9825789" cy="838201"/>
          </a:xfrm>
        </p:spPr>
        <p:txBody>
          <a:bodyPr>
            <a:noAutofit/>
          </a:bodyPr>
          <a:lstStyle/>
          <a:p>
            <a:r>
              <a:rPr lang="el-GR" sz="3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Ευρωπαϊκή Κάρτα Ασφάλισης Ασθενείας (ΕΚΑΑ)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D4135147-E17E-9711-28B2-65C061BABFA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479249" y="925528"/>
            <a:ext cx="5986381" cy="1974674"/>
          </a:xfrm>
          <a:prstGeom prst="rect">
            <a:avLst/>
          </a:prstGeom>
        </p:spPr>
      </p:pic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339B0ED-D88E-166E-0FFB-206FFFDF3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7901" y="3007151"/>
            <a:ext cx="11142483" cy="33491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Ο φοιτητής/ </a:t>
            </a:r>
            <a:r>
              <a:rPr lang="el-GR" sz="18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τρια</a:t>
            </a:r>
            <a:r>
              <a:rPr lang="el-GR" sz="1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θα πρέπει να </a:t>
            </a:r>
            <a:r>
              <a:rPr lang="el-GR" sz="18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αποστείλλει</a:t>
            </a:r>
            <a:r>
              <a:rPr lang="el-GR" sz="1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την  Ευρωπαϊκή Κάρτα Ασφάλισης Ασθενείας (ΕΚΑΑ), σύμφωνα με </a:t>
            </a:r>
            <a:r>
              <a:rPr lang="el-GR" sz="18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τηςν</a:t>
            </a:r>
            <a:r>
              <a:rPr lang="el-GR" sz="1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παραπάνω εικόνα. Εναλλακτικά, αν δεν την έχει στην κατοχή του/ της, θα πρέπει να ακολουθήσει την παρακάτω διαδικασία:</a:t>
            </a:r>
          </a:p>
          <a:p>
            <a:r>
              <a:rPr lang="el-GR" sz="1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Η ΕΚΑΑ </a:t>
            </a:r>
            <a:r>
              <a:rPr lang="el-GR" sz="1800" i="1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εκδίδεται/ ανανεώνεται </a:t>
            </a:r>
            <a:r>
              <a:rPr lang="el-GR" sz="1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ηλεκτρονικά: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563C1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https://www.gov.gr/ipiresies/ergasia-kai-asphalise/asphalise/europaike-karta-asphalises-astheneias</a:t>
            </a:r>
            <a:endParaRPr lang="en-US" sz="1800" dirty="0">
              <a:solidFill>
                <a:srgbClr val="0563C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l-GR" sz="1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Ο φοιτητής/</a:t>
            </a:r>
            <a:r>
              <a:rPr lang="el-GR" sz="18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τρια</a:t>
            </a:r>
            <a:r>
              <a:rPr lang="el-GR" sz="1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συνδέεται με τους προσωπικούς του/της κωδικούς πρόσβασης στο 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Taxisnet</a:t>
            </a:r>
            <a:r>
              <a:rPr lang="el-GR" sz="1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&amp;</a:t>
            </a:r>
            <a:r>
              <a:rPr lang="el-GR" sz="1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καταχωρεί τον ΑΜΚΑ </a:t>
            </a:r>
          </a:p>
          <a:p>
            <a:r>
              <a:rPr lang="el-GR" sz="1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Γίνεται ανακατεύθυνση στην παραπάνω σελίδα αυτόματα όπου η αίτηση θα συμπληρωθεί ηλεκτρονικά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l-GR" sz="1800" i="1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Αίτηση Έκδοσης Ευρωπαϊκής Κάρτας Ασφάλειας Ασθενείας- Νέα Αίτηση</a:t>
            </a:r>
            <a:r>
              <a:rPr lang="el-GR" sz="1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l-GR" sz="1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Το αρχείο αποθηκεύεται με τη μορφή: </a:t>
            </a:r>
            <a:r>
              <a:rPr lang="el-GR" sz="1800" i="1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ΕΠΩΝΥΜΟ- ΕΚΑΑ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0471B1C-F47A-9CAF-CD91-60F871716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Τμήμα Διεθνών&amp; Ευρωπαϊκών Προγραμμάτων- Δεκέμβριος 2024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9D1965A-A60C-064B-0FC9-A1C541291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6E6F-A39E-428B-B861-B9AC5857B28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80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D097B061-443C-255B-415E-8CF6B7E26E0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36678" y="1134980"/>
            <a:ext cx="6096000" cy="5068459"/>
          </a:xfrm>
          <a:prstGeom prst="rect">
            <a:avLst/>
          </a:prstGeom>
        </p:spPr>
      </p:pic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0DEBF4A-AEF9-8F72-5450-40C2DD39E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0877" y="1134979"/>
            <a:ext cx="5181600" cy="4823789"/>
          </a:xfrm>
        </p:spPr>
        <p:txBody>
          <a:bodyPr>
            <a:noAutofit/>
          </a:bodyPr>
          <a:lstStyle/>
          <a:p>
            <a:r>
              <a:rPr lang="el-GR" sz="1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Τα πεδία: «Στοιχεία Αιτούντα» και «Στοιχεία Κάρτας» είναι προ- συμπληρωμένα από το Πληροφοριακό Σύστημα του ΕΦΚΑ</a:t>
            </a:r>
          </a:p>
          <a:p>
            <a:r>
              <a:rPr lang="el-GR" sz="1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Στο πεδίο «Στοιχεία Διεύθυνσης» ο φοιτητής/</a:t>
            </a:r>
            <a:r>
              <a:rPr lang="el-GR" sz="14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τρια</a:t>
            </a:r>
            <a:r>
              <a:rPr lang="el-GR" sz="1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θα χρειαστεί να συμπληρώσει τη διεύθυνση στην οποία θα του/ της  σταλεί η κάρτα σε φυσική μορφή </a:t>
            </a:r>
            <a:endParaRPr lang="en-US" sz="14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l-GR" sz="1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Αφού υποβληθεί επιτυχώς η αίτηση, το σύστημα θα εκδώσει «</a:t>
            </a:r>
            <a:r>
              <a:rPr lang="el-GR" sz="1400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Προσωρινό Πιστοποιητικό Αντικατάστασης της Ευρωπαϊκής Κάρτας Ασφάλισης Ασθενείας (ΕΚΑΑ)».  </a:t>
            </a:r>
            <a:r>
              <a:rPr lang="el-GR" sz="1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Μέχρι ο φοιτητής/ η φοιτήτρια να λάβει τη φυσική κάρτα, θα προσκομίζει αυτό στα Τμήματα των Πανεπιστημιουπόλεων.</a:t>
            </a:r>
          </a:p>
          <a:p>
            <a:r>
              <a:rPr lang="el-GR" sz="1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Το όνομα του αρχείου θα είναι της μορφής: </a:t>
            </a:r>
            <a:r>
              <a:rPr lang="el-GR" sz="1400" i="1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ΕΠΩΝΥΜΟ- ΕΚΑΑ</a:t>
            </a:r>
          </a:p>
          <a:p>
            <a:pPr algn="just"/>
            <a:r>
              <a:rPr lang="el-GR" sz="1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Αφού η φυσική κάρτα παραληφθεί στη διεύθυνση που έχει </a:t>
            </a:r>
            <a:r>
              <a:rPr lang="el-GR" sz="14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δηλώθει</a:t>
            </a:r>
            <a:r>
              <a:rPr lang="el-GR" sz="1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κατά την αίτησή, χρειάζεται να αποσταλεί </a:t>
            </a:r>
            <a:r>
              <a:rPr lang="el-GR" sz="1400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εκ νέου</a:t>
            </a:r>
            <a:r>
              <a:rPr lang="el-GR" sz="1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στα Τμήματα. </a:t>
            </a:r>
          </a:p>
          <a:p>
            <a:r>
              <a:rPr lang="el-GR" sz="1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ΥΓ Στον παρακάτω σύνδεσμο, γίνεται η συγχώνευση της μπροστινής και πίσω όψης της ΕΚΑΑ :</a:t>
            </a:r>
            <a:r>
              <a:rPr lang="el-GR" sz="1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https://www.ilovepdf.com/merge_pdf</a:t>
            </a:r>
            <a:r>
              <a:rPr lang="el-GR" sz="1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) </a:t>
            </a:r>
          </a:p>
          <a:p>
            <a:r>
              <a:rPr lang="el-GR" sz="1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Το αρχείο αποθηκεύεται με τη μορφή: </a:t>
            </a:r>
            <a:r>
              <a:rPr lang="el-GR" sz="1400" i="1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ΕΠΩΝΥΜΟ- ΕΚΑΑ</a:t>
            </a:r>
            <a:r>
              <a:rPr lang="el-GR" sz="1400" b="1" i="1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1400" b="1" i="1" u="sng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Τίτλος 1">
            <a:extLst>
              <a:ext uri="{FF2B5EF4-FFF2-40B4-BE49-F238E27FC236}">
                <a16:creationId xmlns:a16="http://schemas.microsoft.com/office/drawing/2014/main" id="{5B30B080-7593-0354-4875-F3DD3F163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031" y="296779"/>
            <a:ext cx="9825789" cy="838201"/>
          </a:xfrm>
        </p:spPr>
        <p:txBody>
          <a:bodyPr>
            <a:noAutofit/>
          </a:bodyPr>
          <a:lstStyle/>
          <a:p>
            <a:r>
              <a:rPr lang="el-GR" sz="3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Ευρωπαϊκή Κάρτας Ασφάλειας Ασθενείας (ΕΚΑΑ)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25CFE9-5A9F-2984-E6EC-2A7FD8C30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Τμήμα Διεθνών&amp; Ευρωπαϊκών Προγραμμάτων- Δεκέμβριος 2024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AE60EC-D564-3658-4150-BE24BB186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6E6F-A39E-428B-B861-B9AC5857B28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14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38D47FD-4C54-6EBA-A9B8-D312BB298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6268" cy="1056723"/>
          </a:xfrm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Αριθμός Μητρώου Κοινωνικής Ασφάλισης (ΑΜΚΑ)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15AB780A-97E3-B6DD-87F9-5879DD1687C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3861" y="1785690"/>
            <a:ext cx="5679219" cy="3972171"/>
          </a:xfrm>
          <a:prstGeom prst="rect">
            <a:avLst/>
          </a:prstGeom>
        </p:spPr>
      </p:pic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8891721E-B866-ABF1-27D0-2DBAF3F071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7798" y="2170449"/>
            <a:ext cx="5260567" cy="1543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Η </a:t>
            </a:r>
            <a:r>
              <a:rPr lang="el-GR" sz="2400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Βεβαίωση ΑΜΚΑ </a:t>
            </a:r>
            <a:r>
              <a:rPr lang="el-GR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εκδίδεται ηλεκτρονικά </a:t>
            </a:r>
            <a:r>
              <a:rPr lang="el-GR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www.amka.gr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</a:t>
            </a:r>
            <a:r>
              <a:rPr lang="el-GR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«Έχω ΑΜΚΑ»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8A4A2A4-CDAA-5D5F-D8C2-4637F2170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Τμήμα Διεθνών&amp; Ευρωπαϊκών Προγραμμάτων- Δεκέμβριος 2024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4250B61-F0DA-7DB6-F061-C21DCFD96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6E6F-A39E-428B-B861-B9AC5857B28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903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943B1E4-27E9-9F45-4423-81045DC3E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554" y="301279"/>
            <a:ext cx="10515600" cy="1129984"/>
          </a:xfrm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Αριθμός Μητρώου Κοινωνικής Ασφάλισης (ΑΜΚΑ)</a:t>
            </a:r>
            <a:endParaRPr lang="en-US" sz="3600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87D893C3-29BC-33A1-3D90-33EC94BCEB0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4358" y="1431263"/>
            <a:ext cx="5976777" cy="4567224"/>
          </a:xfrm>
          <a:prstGeom prst="rect">
            <a:avLst/>
          </a:prstGeom>
        </p:spPr>
      </p:pic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B5BE234-07C5-CA5F-4756-5F6000104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1185" y="2085644"/>
            <a:ext cx="5554797" cy="2437617"/>
          </a:xfrm>
        </p:spPr>
        <p:txBody>
          <a:bodyPr>
            <a:normAutofit/>
          </a:bodyPr>
          <a:lstStyle/>
          <a:p>
            <a:pPr algn="just"/>
            <a:r>
              <a:rPr lang="el-GR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Συμπληρώνεται ο ΑΦΜ και ο Αριθμός Ληξιαρχικής Πράξης Γέννησης. Αν ο φοιτητής/</a:t>
            </a:r>
            <a:r>
              <a:rPr lang="el-GR" sz="24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τρια</a:t>
            </a:r>
            <a:r>
              <a:rPr lang="el-GR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δεν το γνωρίζει, συμπληρώνεται ο αριθμός ΑΔΤ </a:t>
            </a:r>
          </a:p>
          <a:p>
            <a:pPr algn="just"/>
            <a:r>
              <a:rPr lang="el-GR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Επιλέγεται ΑΝΑΖΗΤΗΣΗ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A721B9B-2A26-A220-D96D-DC576FEF7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Τμήμα Διεθνών&amp; Ευρωπαϊκών Προγραμμάτων- Δεκέμβριος 2024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659383E-BBE1-6979-B3A3-3D88F41D7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6E6F-A39E-428B-B861-B9AC5857B28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69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22E23AA-3454-4471-50A7-AE432036B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Αριθμός Μητρώου Κοινωνικής Ασφάλισης (ΑΜΚΑ)</a:t>
            </a:r>
            <a:endParaRPr lang="en-US" sz="3600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3DF448EB-7837-C9BC-F097-921228C4420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8409" y="1438994"/>
            <a:ext cx="6176697" cy="3980012"/>
          </a:xfrm>
          <a:prstGeom prst="rect">
            <a:avLst/>
          </a:prstGeom>
        </p:spPr>
      </p:pic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572CD6E-5D45-3FE8-C527-18162417D2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39421" y="2496182"/>
            <a:ext cx="3906512" cy="151677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Επιλέγεται ΕΚΤΥΠΩΣΗ και το σύστημα οδηγεί αυτόματα στη </a:t>
            </a:r>
            <a:r>
              <a:rPr lang="el-GR" sz="2400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Βεβαίωση του ΑΜΚΑ</a:t>
            </a:r>
            <a:endParaRPr lang="en-US" sz="2400" u="sng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9179D03-E986-AD16-EDBA-4398F33F1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Τμήμα Διεθνών&amp; Ευρωπαϊκών Προγραμμάτων- Δεκέμβριος 2024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FCF075B-2174-AC9C-1F3E-FB25AD232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6E6F-A39E-428B-B861-B9AC5857B28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69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79E82EA-1BD1-E1FB-B36A-FFD0EB021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687" y="337416"/>
            <a:ext cx="10429495" cy="1325563"/>
          </a:xfrm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Αριθμός Μητρώου Κοινωνικής Ασφάλισης (ΑΜΚΑ)</a:t>
            </a:r>
            <a:endParaRPr lang="en-US" sz="3600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495DCFAE-1C36-8B04-0073-C25F44A78F7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6439" y="1410520"/>
            <a:ext cx="6762585" cy="3753516"/>
          </a:xfrm>
          <a:prstGeom prst="rect">
            <a:avLst/>
          </a:prstGeom>
        </p:spPr>
      </p:pic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9483E0C-448D-E4EB-5AD1-C01FE4F66D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26234" y="2353542"/>
            <a:ext cx="4734296" cy="1585745"/>
          </a:xfrm>
        </p:spPr>
        <p:txBody>
          <a:bodyPr>
            <a:normAutofit/>
          </a:bodyPr>
          <a:lstStyle/>
          <a:p>
            <a:pPr algn="just"/>
            <a:r>
              <a:rPr lang="el-GR" sz="1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Από το περιβάλλον του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browser </a:t>
            </a:r>
            <a:r>
              <a:rPr lang="el-GR" sz="1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που χρησιμοποιείται, επιλέγετε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Ctrl+ P  </a:t>
            </a:r>
            <a:r>
              <a:rPr lang="el-GR" sz="1800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Αποθήκευση ως </a:t>
            </a:r>
            <a:r>
              <a:rPr lang="en-US" sz="1800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pdf (</a:t>
            </a:r>
            <a:r>
              <a:rPr lang="el-GR" sz="1800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πεδίο Προορισμός)</a:t>
            </a:r>
          </a:p>
          <a:p>
            <a:pPr algn="just"/>
            <a:r>
              <a:rPr lang="el-GR" sz="1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Το αρχείο αποθηκεύεται με τη μορφή: </a:t>
            </a:r>
            <a:r>
              <a:rPr lang="el-GR" sz="1800" i="1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ΕΠΩΝΥΜΟ- ΑΜΚΑ</a:t>
            </a:r>
            <a:endParaRPr lang="en-US" sz="1800" i="1" u="sng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endParaRPr lang="el-GR" sz="18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96FC00E-8AE7-EB5C-70EE-A889D93FD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Τμήμα Διεθνών&amp; Ευρωπαϊκών Προγραμμάτων- Δεκέμβριος 2024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9BBFC51-3316-4A49-E04D-54E601B3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6E6F-A39E-428B-B861-B9AC5857B28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79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AF27841-18A2-F06B-95B9-CB14204B2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7410"/>
          </a:xfrm>
        </p:spPr>
        <p:txBody>
          <a:bodyPr>
            <a:normAutofit/>
          </a:bodyPr>
          <a:lstStyle/>
          <a:p>
            <a:r>
              <a:rPr lang="el-GR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Αριθμός Συστήματος ΕΦΚΑ (πρώην Αριθμός Μητρώου Ασφαλισμένου (ΑΜΑ)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FEDE23F9-E459-E939-1A5C-C03F069DC50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25591" y="1346304"/>
            <a:ext cx="3421639" cy="4845519"/>
          </a:xfrm>
          <a:prstGeom prst="rect">
            <a:avLst/>
          </a:prstGeom>
        </p:spPr>
      </p:pic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E74D945-58EA-259A-C661-ED597513F8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17492" y="1185407"/>
            <a:ext cx="5181600" cy="5167312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https://www.efka.gov.gr/el/elektronikes-yperesies/bebaiose-apographes</a:t>
            </a:r>
            <a:endParaRPr lang="el-GR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Ο φοιτητής/ </a:t>
            </a:r>
            <a:r>
              <a:rPr lang="el-GR" sz="20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τρια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συνδέεται με τους προσωπικούς κωδικούς της Γενικής Γραμματείας Πληροφοριακών Συστημάτων (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taxisnet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Καταχωρείται ο ΑΜΚΑ</a:t>
            </a:r>
          </a:p>
          <a:p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Επιλέγεται «</a:t>
            </a:r>
            <a:r>
              <a:rPr lang="el-GR" sz="2000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ΕΚΔΟΣΗ ΒΕΒΑΙΩΣΗΣ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</a:p>
          <a:p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Από το περιβάλλον του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Browser, 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ο φοιτητής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 </a:t>
            </a:r>
            <a:r>
              <a:rPr lang="el-GR" sz="20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τρια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κάνει δεξί κλικ: </a:t>
            </a:r>
            <a:r>
              <a:rPr lang="el-GR" sz="2000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ΕΚΤΥΠΩΣΗ </a:t>
            </a:r>
            <a:r>
              <a:rPr lang="el-GR" sz="2000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</a:t>
            </a:r>
            <a:r>
              <a:rPr lang="el-GR" sz="2000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ΠΡΟΟΡΙΣΜΟΣ </a:t>
            </a:r>
            <a:r>
              <a:rPr lang="el-GR" sz="2000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</a:t>
            </a:r>
            <a:r>
              <a:rPr lang="el-GR" sz="2000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ΑΠΟΘΗΚΕΥΣΗ ΣΕ PDF</a:t>
            </a:r>
          </a:p>
          <a:p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Το αρχείο αποθηκεύεται με τη μορφή: </a:t>
            </a:r>
            <a:r>
              <a:rPr lang="el-GR" sz="2000" i="1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ΕΠΩΝΥΜΟ- Βεβαίωση ΕΦΚΑ</a:t>
            </a:r>
            <a:endParaRPr lang="en-US" sz="2000" i="1" u="sng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l-GR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8A9DACE-E567-3474-E78C-ACF37E021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Τμήμα Διεθνών&amp; Ευρωπαϊκών Προγραμμάτων- Δεκέμβριος 2024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E670067-CCC0-EDB4-F2CC-75BB6F1D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6E6F-A39E-428B-B861-B9AC5857B28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570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A87FD66-BBCB-348B-8E0F-47678A143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3270" y="114709"/>
            <a:ext cx="4976751" cy="1325563"/>
          </a:xfrm>
        </p:spPr>
        <p:txBody>
          <a:bodyPr>
            <a:normAutofit/>
          </a:bodyPr>
          <a:lstStyle/>
          <a:p>
            <a:r>
              <a:rPr lang="el-GR" sz="3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Βεβαίωση Απόδοσης ΑΦΜ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Θέση περιεχομένου 5" descr="Εικόνα που περιέχει κείμενο, στιγμιότυπο οθόνης, τοποθεσία web, ιστοσελίδα&#10;&#10;Περιγραφή που δημιουργήθηκε αυτόματα">
            <a:extLst>
              <a:ext uri="{FF2B5EF4-FFF2-40B4-BE49-F238E27FC236}">
                <a16:creationId xmlns:a16="http://schemas.microsoft.com/office/drawing/2014/main" id="{422C2F2D-D040-B0AA-AECF-3EF0A86A289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1737748"/>
            <a:ext cx="5787286" cy="2880000"/>
          </a:xfrm>
        </p:spPr>
      </p:pic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C42F85F-99AD-C758-5E5A-940999FE7D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440272"/>
            <a:ext cx="5602927" cy="4236809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https://www1.aade.gr/taxisnet/info/protected/home.htm</a:t>
            </a:r>
            <a:r>
              <a:rPr lang="el-GR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l-GR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Ο φοιτητής/ </a:t>
            </a:r>
            <a:r>
              <a:rPr lang="el-GR" sz="24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τρια</a:t>
            </a:r>
            <a:r>
              <a:rPr lang="el-GR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συνδέεται με τους προσωπικούς κωδικούς της Γενικής Γραμματείας Πληροφοριακών Συστημάτων (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Taxisnet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el-GR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l-GR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Επιλέγεται «</a:t>
            </a:r>
            <a:r>
              <a:rPr lang="el-GR" sz="2400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Μητρώο και Επικοινωνία</a:t>
            </a:r>
            <a:r>
              <a:rPr lang="el-GR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 κάτω από το ονοματεπώνυμό του φοιτητή/</a:t>
            </a:r>
            <a:r>
              <a:rPr lang="el-GR" sz="24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τριας</a:t>
            </a:r>
            <a:r>
              <a:rPr lang="el-GR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3A75258-91A6-FD35-5CDA-3CB444223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Τμήμα Διεθνών&amp; Ευρωπαϊκών Προγραμμάτων- Δεκέμβριος 2024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C38F9A3-DE51-1D4D-17E2-43CBEC9C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6E6F-A39E-428B-B861-B9AC5857B28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14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31AAF0C-C9E8-C700-A08A-C99E8AE41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8540" y="339123"/>
            <a:ext cx="5802757" cy="869965"/>
          </a:xfrm>
        </p:spPr>
        <p:txBody>
          <a:bodyPr>
            <a:normAutofit/>
          </a:bodyPr>
          <a:lstStyle/>
          <a:p>
            <a:r>
              <a:rPr lang="el-GR" sz="3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Βεβαίωση Απόδοσης ΑΦΜ</a:t>
            </a:r>
            <a:endParaRPr lang="en-US" sz="3200" dirty="0"/>
          </a:p>
        </p:txBody>
      </p:sp>
      <p:pic>
        <p:nvPicPr>
          <p:cNvPr id="6" name="Θέση περιεχομένου 5" descr="Εικόνα που περιέχει κείμενο, λογισμικό, αριθμός, γραμμή&#10;&#10;Περιγραφή που δημιουργήθηκε αυτόματα">
            <a:extLst>
              <a:ext uri="{FF2B5EF4-FFF2-40B4-BE49-F238E27FC236}">
                <a16:creationId xmlns:a16="http://schemas.microsoft.com/office/drawing/2014/main" id="{4072B920-C232-1D46-495A-D5450FF8C9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29" y="1584300"/>
            <a:ext cx="5885293" cy="4110445"/>
          </a:xfrm>
        </p:spPr>
      </p:pic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4434A48-32ED-F091-0050-E0717E8A0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8221" y="2267657"/>
            <a:ext cx="5181600" cy="1749636"/>
          </a:xfrm>
        </p:spPr>
        <p:txBody>
          <a:bodyPr/>
          <a:lstStyle/>
          <a:p>
            <a:pPr algn="just"/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Επιλέγεται «</a:t>
            </a:r>
            <a:r>
              <a:rPr lang="el-GR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Έκδοση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</a:p>
          <a:p>
            <a:pPr algn="just"/>
            <a:r>
              <a:rPr lang="el-GR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Το αρχείο αποθηκεύεται με τη μορφή: «</a:t>
            </a:r>
            <a:r>
              <a:rPr lang="el-GR" sz="2800" i="1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ΕΠΩΝΥΜΟ- ΑΦΜ</a:t>
            </a:r>
            <a:r>
              <a:rPr lang="el-GR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l-GR" dirty="0"/>
          </a:p>
          <a:p>
            <a:endParaRPr lang="en-US" b="1" u="sng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4C21074-9BB2-5836-AADB-CFFB8F3D9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Τμήμα Διεθνών&amp; Ευρωπαϊκών Προγραμμάτων- Δεκέμβριος 2024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B72315F-E1B1-FE9D-F721-81232EF74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6E6F-A39E-428B-B861-B9AC5857B28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31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1A5DBD6-21F1-2DA1-CE20-78C2DF792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976787"/>
          </a:xfrm>
        </p:spPr>
        <p:txBody>
          <a:bodyPr>
            <a:normAutofit/>
          </a:bodyPr>
          <a:lstStyle/>
          <a:p>
            <a:r>
              <a:rPr lang="el-GR" sz="3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Φορολογία Εισοδήματος Φυσικών Προσώπων (ΦΕΦΠ)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Θέση περιεχομένου 3">
            <a:extLst>
              <a:ext uri="{FF2B5EF4-FFF2-40B4-BE49-F238E27FC236}">
                <a16:creationId xmlns:a16="http://schemas.microsoft.com/office/drawing/2014/main" id="{DCB9E1F4-A638-3803-59D8-CAE986A63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45592" y="1341912"/>
            <a:ext cx="3200598" cy="3507780"/>
          </a:xfrm>
        </p:spPr>
        <p:txBody>
          <a:bodyPr>
            <a:normAutofit fontScale="85000" lnSpcReduction="10000"/>
          </a:bodyPr>
          <a:lstStyle/>
          <a:p>
            <a:r>
              <a:rPr lang="el-GR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Ο φοιτητής/</a:t>
            </a:r>
            <a:r>
              <a:rPr lang="el-GR" sz="24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τρια</a:t>
            </a:r>
            <a:r>
              <a:rPr lang="el-GR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συνδέεται με τους προσωπικούς κωδικούς της Γενικής Γραμματείας Πληροφοριακών Συστημάτων (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taxisnet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el-GR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r>
              <a:rPr lang="el-GR" sz="2400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Δηλώσεις Φόρου εισοδήματος Φυσικών Προσώπων Ε1,Ε2,Ε3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l-GR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Είσοδος στην Εφαρμογή Εκτύπωση Πράξης Προσδιορισμού Φόρου Υπόχρεου</a:t>
            </a:r>
            <a:r>
              <a:rPr lang="el-GR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94F23A77-A7D6-5DC9-71CD-01AA8C67C9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557" y="52182"/>
            <a:ext cx="1716633" cy="540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85465-938B-31D2-DA05-A559C9501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Τμήμα Διεθνών&amp; Ευρωπαϊκών Προγραμμάτων- Δεκέμβριος 2024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7A380-EC16-C1A2-D895-5D636C532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6E6F-A39E-428B-B861-B9AC5857B286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2" name="Picture 11" descr="A close-up of a document&#10;&#10;Description automatically generated">
            <a:extLst>
              <a:ext uri="{FF2B5EF4-FFF2-40B4-BE49-F238E27FC236}">
                <a16:creationId xmlns:a16="http://schemas.microsoft.com/office/drawing/2014/main" id="{0FEEFF71-9199-AC7B-45A4-0EBD536734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41912"/>
            <a:ext cx="2799720" cy="3960000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E2CCD8DC-3794-27AF-6B09-D732AB2625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0" y="1654855"/>
            <a:ext cx="6079808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94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881FAFD-F633-CD0B-FC23-DCD491A29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8658" y="214705"/>
            <a:ext cx="6207826" cy="660111"/>
          </a:xfrm>
        </p:spPr>
        <p:txBody>
          <a:bodyPr>
            <a:normAutofit/>
          </a:bodyPr>
          <a:lstStyle/>
          <a:p>
            <a:r>
              <a:rPr lang="el-GR" sz="3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Δήλωση Ατομικών Στοιχείων ΔΑΣ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Θέση περιεχομένου 5" descr="Εικόνα που περιέχει κείμενο, στιγμιότυπο οθόνης, έγγραφο, γράμμα&#10;&#10;Περιγραφή που δημιουργήθηκε αυτόματα">
            <a:extLst>
              <a:ext uri="{FF2B5EF4-FFF2-40B4-BE49-F238E27FC236}">
                <a16:creationId xmlns:a16="http://schemas.microsoft.com/office/drawing/2014/main" id="{0BB23F74-3D6E-DF25-85E8-26AFBD3697D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82" y="823837"/>
            <a:ext cx="3994709" cy="5649246"/>
          </a:xfrm>
        </p:spPr>
      </p:pic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8A78D1D1-FFB3-3F71-7508-16925ADFE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9255" y="915830"/>
            <a:ext cx="6019800" cy="5440520"/>
          </a:xfrm>
        </p:spPr>
        <p:txBody>
          <a:bodyPr>
            <a:normAutofit fontScale="92500"/>
          </a:bodyPr>
          <a:lstStyle/>
          <a:p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Κάντε κλικ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hlinkClick r:id="rId3"/>
              </a:rPr>
              <a:t>εδώ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 (Ενότητα: «</a:t>
            </a:r>
            <a:r>
              <a:rPr lang="el-GR" i="1" u="sng" dirty="0">
                <a:solidFill>
                  <a:schemeClr val="accent1">
                    <a:lumMod val="75000"/>
                  </a:schemeClr>
                </a:solidFill>
              </a:rPr>
              <a:t>Κινητικότητα Φοιτητών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</a:rPr>
              <a:t>»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για Σπουδές/ Πρακτική Άσκηση- After Placement </a:t>
            </a:r>
          </a:p>
          <a:p>
            <a:r>
              <a:rPr lang="el-GR" sz="3200" dirty="0">
                <a:solidFill>
                  <a:schemeClr val="accent1">
                    <a:lumMod val="75000"/>
                  </a:schemeClr>
                </a:solidFill>
              </a:rPr>
              <a:t>Συμπληρώνετε τα προσωπικά σας στοιχεία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&amp; </a:t>
            </a:r>
            <a:r>
              <a:rPr lang="el-GR" sz="3200" dirty="0">
                <a:solidFill>
                  <a:schemeClr val="accent1">
                    <a:lumMod val="75000"/>
                  </a:schemeClr>
                </a:solidFill>
              </a:rPr>
              <a:t>η εκπαίδευσή σας</a:t>
            </a:r>
            <a:endParaRPr lang="en-US" sz="31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el-GR" sz="3100" dirty="0">
                <a:solidFill>
                  <a:schemeClr val="accent1">
                    <a:lumMod val="75000"/>
                  </a:schemeClr>
                </a:solidFill>
              </a:rPr>
              <a:t>Στην ενότητα «Ασφαλιστικά Ταμεία» συμπληρώνεται μόνο ο «Αριθμός Συστήματος ΕΦΚΑ» και «ΑΜΚΑ»</a:t>
            </a:r>
            <a:r>
              <a:rPr lang="el-GR" sz="31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just"/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Αποθηκεύετε το αρχείο σε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pdf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με τη μορφή: </a:t>
            </a:r>
            <a:r>
              <a:rPr lang="el-GR" i="1" u="sng" dirty="0">
                <a:solidFill>
                  <a:schemeClr val="accent1">
                    <a:lumMod val="75000"/>
                  </a:schemeClr>
                </a:solidFill>
              </a:rPr>
              <a:t>ΕΠΩΝΥΜΟ- ΔΑΣ</a:t>
            </a:r>
            <a:r>
              <a:rPr lang="el-GR" b="1" i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just"/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Απαιτείται η </a:t>
            </a:r>
            <a:r>
              <a:rPr lang="el-GR" u="sng" dirty="0">
                <a:solidFill>
                  <a:schemeClr val="accent1">
                    <a:lumMod val="75000"/>
                  </a:schemeClr>
                </a:solidFill>
              </a:rPr>
              <a:t>πρωτότυπη υπογραφή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του φοιτητή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l-GR" dirty="0" err="1">
                <a:solidFill>
                  <a:schemeClr val="accent1">
                    <a:lumMod val="75000"/>
                  </a:schemeClr>
                </a:solidFill>
              </a:rPr>
              <a:t>τριας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endParaRPr lang="el-GR" dirty="0"/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D21FE0C-96E0-92A9-441C-50718094C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Τμήμα Διεθνών&amp; Ευρωπαϊκών Προγραμμάτων- Δεκέμβριος 2024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3C0A1DB-9DEB-00DB-6E1D-695A5486E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6E6F-A39E-428B-B861-B9AC5857B28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06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2D55285-23B5-3061-A008-D69A4654E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8342" y="148443"/>
            <a:ext cx="7699089" cy="692285"/>
          </a:xfrm>
        </p:spPr>
        <p:txBody>
          <a:bodyPr>
            <a:normAutofit/>
          </a:bodyPr>
          <a:lstStyle/>
          <a:p>
            <a:r>
              <a:rPr lang="el-GR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ΠΙΣΤΟΠΟΙΗΤΙΚΟ ΟΙΚΟΓΕΝΕΙΑΚΗΣ ΚΑΤΑΣΤΑΣΗΣ 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Θέση περιεχομένου 5" descr="Εικόνα που περιέχει κείμενο, στιγμιότυπο οθόνης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063D3AE6-A19B-2754-1C35-05BE59A402A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37" y="1109622"/>
            <a:ext cx="3735979" cy="5280344"/>
          </a:xfrm>
        </p:spPr>
      </p:pic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DEEEF31-B60A-CA10-CD36-47FD8E12A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8817" y="1577448"/>
            <a:ext cx="6019800" cy="335477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https://www.gov.gr/ipiresies/oikogeneia/oikogeneiake-katastase/pistopoietiko-oikogeneiakes-katastases</a:t>
            </a: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Είσοδος στην Υπηρεσία  Σύνδεση Κωδικοί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Taxisnet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</a:t>
            </a:r>
            <a:r>
              <a:rPr lang="el-GR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Αυθεντικοποίηση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Χρήστη  Αποδοχή  Συνέχεια  Συνέχεια  Έκδοση</a:t>
            </a:r>
            <a:endParaRPr lang="el-GR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Το αρχείο αποθηκεύεται με τη μορφή: </a:t>
            </a:r>
            <a:r>
              <a:rPr lang="el-GR" i="1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ΕΠΩΝΥΜΟ- Πιστοποιητικό Οικογενειακής Κατάστασης</a:t>
            </a:r>
            <a:endParaRPr lang="en-US" i="1" u="sng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F18F8F7-3618-9EE2-624F-C757B926B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Τμήμα Διεθνών&amp; Ευρωπαϊκών Προγραμμάτων- Δεκέμβριος 2024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4564C7F-6665-ABEA-7277-395BD2BD9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6E6F-A39E-428B-B861-B9AC5857B28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755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690349-5276-8C04-56DA-4DE0B7C52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73255FD-FC5D-0E46-1638-D3AEA88BA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19" y="153316"/>
            <a:ext cx="10058399" cy="853667"/>
          </a:xfrm>
        </p:spPr>
        <p:txBody>
          <a:bodyPr>
            <a:normAutofit/>
          </a:bodyPr>
          <a:lstStyle/>
          <a:p>
            <a:pPr algn="ctr"/>
            <a:r>
              <a:rPr lang="el-GR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ΦΟΡΜΑ ΔΗΜΙΟΥΡΓΙΑΣ ΛΟΓΑΡΙΑΣΜΟΥ ΣΤΗ ΔΙΑΔΙΚΤΥΑΚΗ ΕΦΑΡΜΟΓΗ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WEBRESCOM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52BA9A4-F18D-3B35-C526-ABD3AB943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7435" y="1569520"/>
            <a:ext cx="6019800" cy="2856007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Στη μηχανή αναζήτησης 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Google),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πληκτρολογείτε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rc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ihu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</a:p>
          <a:p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Επιλέγετε την 1</a:t>
            </a:r>
            <a:r>
              <a:rPr lang="el-GR" baseline="30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η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επιλογή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I.H.U. Research Committee- Special Account for Research Funds….”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4F04A7C-A269-91B7-5BE4-51EFB41C6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Τμήμα Διεθνών&amp; Ευρωπαϊκών Προγραμμάτων- Δεκέμβριος 2024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D9A33AE-89B3-BDE1-8B72-FB5FDA1A6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6E6F-A39E-428B-B861-B9AC5857B286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" name="Content Placeholder 9" descr="A screenshot of a computer&#10;&#10;Description automatically generated">
            <a:extLst>
              <a:ext uri="{FF2B5EF4-FFF2-40B4-BE49-F238E27FC236}">
                <a16:creationId xmlns:a16="http://schemas.microsoft.com/office/drawing/2014/main" id="{3D455CB2-857C-F56B-7E9A-DFC9BC5AD8F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63" y="2569979"/>
            <a:ext cx="5181600" cy="1795830"/>
          </a:xfrm>
        </p:spPr>
      </p:pic>
    </p:spTree>
    <p:extLst>
      <p:ext uri="{BB962C8B-B14F-4D97-AF65-F5344CB8AC3E}">
        <p14:creationId xmlns:p14="http://schemas.microsoft.com/office/powerpoint/2010/main" val="217037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ADC36C-AAAF-085B-10D4-762D06981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1F1B8CC-3917-CF27-886F-9EDFD3420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19" y="153316"/>
            <a:ext cx="10058399" cy="853667"/>
          </a:xfrm>
        </p:spPr>
        <p:txBody>
          <a:bodyPr>
            <a:normAutofit/>
          </a:bodyPr>
          <a:lstStyle/>
          <a:p>
            <a:pPr algn="ctr"/>
            <a:r>
              <a:rPr lang="el-GR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ΦΟΡΜΑ ΔΗΜΙΟΥΡΓΙΑΣ ΛΟΓΑΡΙΑΣΜΟΥ ΣΤΗ ΔΙΑΔΙΚΤΥΑΚΗ ΕΦΑΡΜΟΓΗ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WEBRESCOM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1D92DE8-F219-0E88-A245-2B4D08E332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3622" y="2830302"/>
            <a:ext cx="6019800" cy="9596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Επιλέγετε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“Web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ResCom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4B43A6-0C9C-9512-BA85-E725A534C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Τμήμα Διεθνών&amp; Ευρωπαϊκών Προγραμμάτων- Δεκέμβριος 2024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E47891E-A67C-F05C-5FAC-B2DA34340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6E6F-A39E-428B-B861-B9AC5857B286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9" name="Content Placeholder 8" descr="A red arrow pointing to a white background&#10;&#10;Description automatically generated">
            <a:extLst>
              <a:ext uri="{FF2B5EF4-FFF2-40B4-BE49-F238E27FC236}">
                <a16:creationId xmlns:a16="http://schemas.microsoft.com/office/drawing/2014/main" id="{2CA3449B-E318-DC69-2A9D-D5714462EA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35" y="2194750"/>
            <a:ext cx="5181600" cy="2230777"/>
          </a:xfrm>
        </p:spPr>
      </p:pic>
    </p:spTree>
    <p:extLst>
      <p:ext uri="{BB962C8B-B14F-4D97-AF65-F5344CB8AC3E}">
        <p14:creationId xmlns:p14="http://schemas.microsoft.com/office/powerpoint/2010/main" val="1499927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B21E67-2349-9489-E8C4-1C4E544CE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F7AA5B9-E47B-430A-1403-D82049FB0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19" y="153316"/>
            <a:ext cx="10058399" cy="853667"/>
          </a:xfrm>
        </p:spPr>
        <p:txBody>
          <a:bodyPr>
            <a:normAutofit/>
          </a:bodyPr>
          <a:lstStyle/>
          <a:p>
            <a:pPr algn="ctr"/>
            <a:r>
              <a:rPr lang="el-GR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ΦΟΡΜΑ ΔΗΜΙΟΥΡΓΙΑΣ ΛΟΓΑΡΙΑΣΜΟΥ ΣΤΗ ΔΙΑΔΙΚΤΥΑΚΗ ΕΦΑΡΜΟΓΗ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WEBRESCOM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771441B-102C-7263-7C9E-BA3E068DB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3666" y="2349974"/>
            <a:ext cx="5539756" cy="266338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Στο κάτω μέρος της οθόνης, επιλέγετε: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el-GR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Νέα Λειτουργία: Σας ενημερώνουμε, ότι παρέχεται η δυνατότητα δημιουργίας προφίλ καθώς και λογαριασμού πρόσβασης στο 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web-</a:t>
            </a:r>
            <a:r>
              <a:rPr lang="en-US" u="sng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resCom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ηλεκτρονικά, χωρίς την απαίτηση αποστολής αίτησης στον ΕΛΚΕ. Για περισσότερες πληροφορίες, πατήστε </a:t>
            </a:r>
            <a:r>
              <a:rPr lang="el-GR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ΕΔΩ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  <a:endParaRPr lang="en-US" i="1" u="sng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F31FD18-4207-05BC-F006-A533F3521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Τμήμα Διεθνών&amp; Ευρωπαϊκών Προγραμμάτων- Δεκέμβριος 2024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67C5A8-A5C7-7407-B711-09D906597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6E6F-A39E-428B-B861-B9AC5857B286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9" name="Content Placeholder 8" descr="A screenshot of a computer">
            <a:extLst>
              <a:ext uri="{FF2B5EF4-FFF2-40B4-BE49-F238E27FC236}">
                <a16:creationId xmlns:a16="http://schemas.microsoft.com/office/drawing/2014/main" id="{D8DA15C1-2DBF-F7D1-7D97-34903C82AB7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19" y="1641634"/>
            <a:ext cx="6281254" cy="3024000"/>
          </a:xfrm>
        </p:spPr>
      </p:pic>
    </p:spTree>
    <p:extLst>
      <p:ext uri="{BB962C8B-B14F-4D97-AF65-F5344CB8AC3E}">
        <p14:creationId xmlns:p14="http://schemas.microsoft.com/office/powerpoint/2010/main" val="2929541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D29C1-00E9-317A-1597-2DCD8834A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E739D1C-A6E9-601E-5F8B-675A62E0A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19" y="153316"/>
            <a:ext cx="10058399" cy="853667"/>
          </a:xfrm>
        </p:spPr>
        <p:txBody>
          <a:bodyPr>
            <a:normAutofit/>
          </a:bodyPr>
          <a:lstStyle/>
          <a:p>
            <a:pPr algn="ctr"/>
            <a:r>
              <a:rPr lang="el-GR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ΦΟΡΜΑ ΔΗΜΙΟΥΡΓΙΑΣ ΛΟΓΑΡΙΑΣΜΟΥ ΣΤΗ ΔΙΑΔΙΚΤΥΑΚΗ ΕΦΑΡΜΟΓΗ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WEBRESCOM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DA2139B-578E-072C-E700-B8FA2844C6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3666" y="2349974"/>
            <a:ext cx="5539756" cy="26633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Στην ιστοσελίδα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Φόρμα δημιουργίας λογαριασμού στην διαδικτυακή εφαρμογή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web-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resCom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επιλέγετε: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el-GR" i="1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Δημιουργία Καρτέλας προσώπου στον ΕΛΚΕ (και λογαριασμού </a:t>
            </a:r>
            <a:r>
              <a:rPr lang="en-US" i="1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web-</a:t>
            </a:r>
            <a:r>
              <a:rPr lang="en-US" i="1" u="sng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resCom</a:t>
            </a:r>
            <a:r>
              <a:rPr lang="en-US" i="1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)”</a:t>
            </a:r>
            <a:endParaRPr lang="en-US" u="sng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17923F1-5735-4195-3DD1-670B4C5B8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Τμήμα Διεθνών&amp; Ευρωπαϊκών Προγραμμάτων- Δεκέμβριος 2024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63FC04A-BB84-0951-BA2F-8092F4925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6E6F-A39E-428B-B861-B9AC5857B286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9" name="Content Placeholder 8" descr="A screen shot of a computer&#10;&#10;Description automatically generated">
            <a:extLst>
              <a:ext uri="{FF2B5EF4-FFF2-40B4-BE49-F238E27FC236}">
                <a16:creationId xmlns:a16="http://schemas.microsoft.com/office/drawing/2014/main" id="{14529EE2-AD61-F58F-989A-C92D190DC96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60195"/>
            <a:ext cx="5181600" cy="1682197"/>
          </a:xfrm>
        </p:spPr>
      </p:pic>
    </p:spTree>
    <p:extLst>
      <p:ext uri="{BB962C8B-B14F-4D97-AF65-F5344CB8AC3E}">
        <p14:creationId xmlns:p14="http://schemas.microsoft.com/office/powerpoint/2010/main" val="222047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F8C3CA-B6E0-7CE7-58DF-7AA35B9250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972661C-2117-B432-207B-5A4AE23C3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19" y="153316"/>
            <a:ext cx="10058399" cy="853667"/>
          </a:xfrm>
        </p:spPr>
        <p:txBody>
          <a:bodyPr>
            <a:normAutofit/>
          </a:bodyPr>
          <a:lstStyle/>
          <a:p>
            <a:pPr algn="ctr"/>
            <a:r>
              <a:rPr lang="el-GR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ΦΟΡΜΑ ΔΗΜΙΟΥΡΓΙΑΣ ΛΟΓΑΡΙΑΣΜΟΥ ΣΤΗ ΔΙΑΔΙΚΤΥΑΚΗ ΕΦΑΡΜΟΓΗ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WEBRESCOM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EAC724F-E973-4710-68AB-4533106E7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88851" y="3534003"/>
            <a:ext cx="8348944" cy="1224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Χρειάζεται να επιλέξετε τον παραπάνω σύνδεσμο σχετικά με τον τραπεζικό σας λογαριασμό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30E0333-6932-36BB-5995-ECEDB70B7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Τμήμα Διεθνών&amp; Ευρωπαϊκών Προγραμμάτων- Δεκέμβριος 2024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4B0459E-5795-9741-7CF2-506B8BBCD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6E6F-A39E-428B-B861-B9AC5857B286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77E073E1-4F6B-949B-7803-BA864192915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19" y="1658493"/>
            <a:ext cx="11771987" cy="1224000"/>
          </a:xfrm>
        </p:spPr>
      </p:pic>
    </p:spTree>
    <p:extLst>
      <p:ext uri="{BB962C8B-B14F-4D97-AF65-F5344CB8AC3E}">
        <p14:creationId xmlns:p14="http://schemas.microsoft.com/office/powerpoint/2010/main" val="24955667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79D53-C4B7-0F78-6644-594B20BF8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C1E471C-A38B-0CC9-4D95-9374CA8FA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19" y="153316"/>
            <a:ext cx="10058399" cy="853667"/>
          </a:xfrm>
        </p:spPr>
        <p:txBody>
          <a:bodyPr>
            <a:normAutofit/>
          </a:bodyPr>
          <a:lstStyle/>
          <a:p>
            <a:pPr algn="ctr"/>
            <a:r>
              <a:rPr lang="el-GR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ΦΟΡΜΑ ΔΗΜΙΟΥΡΓΙΑΣ ΛΟΓΑΡΙΑΣΜΟΥ ΣΤΗ ΔΙΑΔΙΚΤΥΑΚΗ ΕΦΑΡΜΟΓΗ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WEBRESCOM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47E0557-F55B-B7A7-9763-32C26DE14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26943" y="1140642"/>
            <a:ext cx="7666479" cy="521570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Στην </a:t>
            </a:r>
            <a:r>
              <a:rPr lang="el-GR" sz="2000" i="1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Εντολή- Εξουσιοδότηση</a:t>
            </a:r>
            <a:r>
              <a:rPr lang="el-GR" sz="2000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που «κατεβαίνει» στον ΗΥ σας, συμπληρώνετε τα προσωπικά σας στοιχεία: </a:t>
            </a:r>
          </a:p>
          <a:p>
            <a:pPr algn="just"/>
            <a:r>
              <a:rPr lang="el-GR" sz="20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Ονοματεπώνυμο</a:t>
            </a:r>
          </a:p>
          <a:p>
            <a:pPr algn="just"/>
            <a:r>
              <a:rPr lang="el-GR" sz="20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Πατρώνυμο</a:t>
            </a:r>
          </a:p>
          <a:p>
            <a:pPr algn="just"/>
            <a:r>
              <a:rPr lang="el-GR" sz="20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ΑΔΤ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just"/>
            <a:r>
              <a:rPr lang="el-GR" sz="20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Ημερομηνία Έκδοσης</a:t>
            </a:r>
          </a:p>
          <a:p>
            <a:pPr algn="just"/>
            <a:r>
              <a:rPr lang="el-GR" sz="2000" i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Εκδούσα</a:t>
            </a:r>
            <a:r>
              <a:rPr lang="el-GR" sz="20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Αρχή</a:t>
            </a:r>
          </a:p>
          <a:p>
            <a:pPr algn="just"/>
            <a:r>
              <a:rPr lang="el-GR" sz="20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Ονοματεπώνυμο</a:t>
            </a:r>
          </a:p>
          <a:p>
            <a:pPr algn="just"/>
            <a:r>
              <a:rPr lang="el-GR" sz="20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Αριθμός Λογαριασμού/ 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IBAN</a:t>
            </a:r>
          </a:p>
          <a:p>
            <a:pPr algn="just"/>
            <a:r>
              <a:rPr lang="el-GR" sz="20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Τραπεζικό Ίδρυμα (Τράπεζα) που θα κατατεθεί η επιχορήγηση</a:t>
            </a:r>
          </a:p>
          <a:p>
            <a:pPr algn="just"/>
            <a:r>
              <a:rPr lang="el-GR" sz="20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Ημερομηνία</a:t>
            </a:r>
          </a:p>
          <a:p>
            <a:pPr marL="0" indent="0" algn="just">
              <a:buNone/>
            </a:pP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l-GR" sz="2000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Εκτυπώνετε την Εντολή- Εξουσιοδότηση και την υπογράφετε φυσικά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l-GR" sz="2000" b="1" i="1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Εναλλακτικά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μπορείτε με τους Προσωπικούς σας Κωδικούς Πρόσβασης στο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Taxisnet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μέσω του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gov.gr 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να βεβαιώσετε ψηφιακά την Εντολή- Εξουσιοδότηση (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https://www.gov.gr/ipiresies/polites-kai-kathemerinoteta/psephiaka-eggrapha-gov-gr/psephiake-bebaiose-eggraphou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	</a:t>
            </a:r>
          </a:p>
          <a:p>
            <a:pPr marL="0" indent="0" algn="just">
              <a:buNone/>
            </a:pP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Αποθηκεύετε την Εντολή- Εξουσιοδότηση στον ΗΥ, </a:t>
            </a:r>
            <a:r>
              <a:rPr lang="el-GR" sz="2000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εφόσον την έχετε υπογράψει είτε φυσικά είτε ψηφιακά</a:t>
            </a:r>
          </a:p>
          <a:p>
            <a:pPr algn="just"/>
            <a:endParaRPr lang="el-GR" sz="24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l-GR" sz="24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l-GR" sz="24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l-GR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l-GR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0C9508-1A67-6CB3-2E6E-DF03CF670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Τμήμα Διεθνών&amp; Ευρωπαϊκών Προγραμμάτων- Δεκέμβριος 2024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8E50E20-6F2D-F37A-4D68-CA2F1555C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6E6F-A39E-428B-B861-B9AC5857B286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0" name="Content Placeholder 9" descr="A screenshot of a computer&#10;&#10;Description automatically generated">
            <a:extLst>
              <a:ext uri="{FF2B5EF4-FFF2-40B4-BE49-F238E27FC236}">
                <a16:creationId xmlns:a16="http://schemas.microsoft.com/office/drawing/2014/main" id="{8F0D0B7B-1C3D-3E79-8543-23817E62FD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45" y="1253331"/>
            <a:ext cx="3389463" cy="4351338"/>
          </a:xfrm>
        </p:spPr>
      </p:pic>
    </p:spTree>
    <p:extLst>
      <p:ext uri="{BB962C8B-B14F-4D97-AF65-F5344CB8AC3E}">
        <p14:creationId xmlns:p14="http://schemas.microsoft.com/office/powerpoint/2010/main" val="17001515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E4EAF-D291-76C3-8FEB-F087FB69C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2C3DD3D-1B28-E22B-3DBB-627C59821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19" y="153316"/>
            <a:ext cx="10058399" cy="853667"/>
          </a:xfrm>
        </p:spPr>
        <p:txBody>
          <a:bodyPr>
            <a:normAutofit/>
          </a:bodyPr>
          <a:lstStyle/>
          <a:p>
            <a:pPr algn="ctr"/>
            <a:r>
              <a:rPr lang="el-GR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ΦΟΡΜΑ ΔΗΜΙΟΥΡΓΙΑΣ ΛΟΓΑΡΙΑΣΜΟΥ ΣΤΗ ΔΙΑΔΙΚΤΥΑΚΗ ΕΦΑΡΜΟΓΗ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WEBRESCOM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33C8CA9-A052-0C5F-D3AF-2CF5698F1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Τμήμα Διεθνών&amp; Ευρωπαϊκών Προγραμμάτων- Δεκέμβριος 2024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B4AC2A5-A637-0DDF-9472-52E0D162B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6E6F-A39E-428B-B861-B9AC5857B28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3" name="Θέση περιεχομένου 3">
            <a:extLst>
              <a:ext uri="{FF2B5EF4-FFF2-40B4-BE49-F238E27FC236}">
                <a16:creationId xmlns:a16="http://schemas.microsoft.com/office/drawing/2014/main" id="{51862A94-82F4-266D-7B7A-07AC38227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197" y="3326860"/>
            <a:ext cx="11543226" cy="2244381"/>
          </a:xfrm>
        </p:spPr>
        <p:txBody>
          <a:bodyPr>
            <a:normAutofit/>
          </a:bodyPr>
          <a:lstStyle/>
          <a:p>
            <a:pPr algn="just"/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Συμπληρώνετε </a:t>
            </a:r>
            <a:r>
              <a:rPr lang="el-GR" sz="2000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τα προσωπικά σας στοιχεία 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(Επώνυμο, Όνομα, Πατρώνυμο, </a:t>
            </a:r>
            <a:r>
              <a:rPr lang="el-GR" sz="20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Μητρώνυμο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Φύλο, Έγγαμος, Ημερομηνία Γέννησης, Αριθμός Φορολογικού Μητρώου, ΔΟΥ, Διεύθυνση έδρας/ κατοικίας, Ταχυδρομικός κώδικας, Πόλη, Επάγγελμα, Αριθμός Μητρώου </a:t>
            </a:r>
            <a:r>
              <a:rPr lang="el-GR" sz="20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Κοιν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Ασφάλισης,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IBAN 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τραπεζικού λογαριασμού, Κινητό τηλέφωνο,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Email)</a:t>
            </a:r>
          </a:p>
          <a:p>
            <a:pPr algn="just"/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Στο πεδίο ΕΠΑΓΓΕΛΜΑ, </a:t>
            </a:r>
            <a:r>
              <a:rPr lang="el-GR" sz="2000" b="1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απαιτείται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να επιλέξετε </a:t>
            </a:r>
            <a:r>
              <a:rPr lang="el-GR" sz="20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ΦΟΙΤΗΤΗΣ/ ΤΡΙΑ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σύμφωνα με την παραπάνω εικόνα</a:t>
            </a:r>
          </a:p>
          <a:p>
            <a:pPr algn="just"/>
            <a:endParaRPr lang="el-GR" sz="24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l-GR" sz="24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l-GR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l-GR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71AE5C6D-DBFC-4D43-7A35-3307792A55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557" y="1006983"/>
            <a:ext cx="7550432" cy="22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165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5943D-930A-4C61-3732-C7D5D27A1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7A0CBA6-61A6-B660-B82D-30F78B26B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19" y="153316"/>
            <a:ext cx="10058399" cy="853667"/>
          </a:xfrm>
        </p:spPr>
        <p:txBody>
          <a:bodyPr>
            <a:normAutofit/>
          </a:bodyPr>
          <a:lstStyle/>
          <a:p>
            <a:pPr algn="ctr"/>
            <a:r>
              <a:rPr lang="el-GR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ΦΟΡΜΑ ΔΗΜΙΟΥΡΓΙΑΣ ΛΟΓΑΡΙΑΣΜΟΥ ΣΤΗ ΔΙΑΔΙΚΤΥΑΚΗ ΕΦΑΡΜΟΓΗ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WEBRESCOM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128DB97-87A9-7F88-D0AC-55B582B1C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Τμήμα Διεθνών&amp; Ευρωπαϊκών Προγραμμάτων- Δεκέμβριος 2024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4E52F81-663B-05E2-9FE6-2AE3CE9F5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6E6F-A39E-428B-B861-B9AC5857B28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3" name="Θέση περιεχομένου 3">
            <a:extLst>
              <a:ext uri="{FF2B5EF4-FFF2-40B4-BE49-F238E27FC236}">
                <a16:creationId xmlns:a16="http://schemas.microsoft.com/office/drawing/2014/main" id="{5F582B6A-0BDC-BCAB-BF2E-4067E5614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4387" y="3833680"/>
            <a:ext cx="11543226" cy="2168768"/>
          </a:xfrm>
        </p:spPr>
        <p:txBody>
          <a:bodyPr>
            <a:normAutofit/>
          </a:bodyPr>
          <a:lstStyle/>
          <a:p>
            <a:pPr algn="just"/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Στο πεδίο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EMAIL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,συμπληρώνετε το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email 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σας </a:t>
            </a:r>
          </a:p>
          <a:p>
            <a:pPr algn="just"/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Στο ίδιο πεδίο </a:t>
            </a:r>
            <a:r>
              <a:rPr lang="el-GR" sz="2000" b="1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απαιτείται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να επιλέξετε </a:t>
            </a:r>
            <a:r>
              <a:rPr lang="el-GR" sz="20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ΑΠΟΣΤΟΛΗ ΚΩΔΙΚΟΥ ΜΙΑΣ ΧΡΗΣΗΣ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σύμφωνα με την παραπάνω εικόνα</a:t>
            </a:r>
          </a:p>
          <a:p>
            <a:pPr algn="just"/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Στο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email 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που δηλώσατε, θα λάβετε έναν </a:t>
            </a:r>
            <a:r>
              <a:rPr lang="el-GR" sz="20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ΚΩΔΙΚΟ ΜΙΑΣ ΧΡΗΣΗΣ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τον οποίο </a:t>
            </a:r>
            <a:r>
              <a:rPr lang="el-GR" sz="2000" b="1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απαιτείται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να συμπληρώσετε στο αντίστοιχο πεδίο, σύμφωνα με την 2</a:t>
            </a:r>
            <a:r>
              <a:rPr lang="el-GR" sz="2000" baseline="30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η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εικόνα</a:t>
            </a:r>
          </a:p>
          <a:p>
            <a:pPr algn="just"/>
            <a:r>
              <a:rPr lang="el-GR" sz="2000" b="1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ΠΡΟΣΟΧΗ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Ο κωδικός θα παραμείνει ενεργός μόνο </a:t>
            </a:r>
            <a:r>
              <a:rPr lang="el-GR" sz="20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λεπτά</a:t>
            </a:r>
          </a:p>
          <a:p>
            <a:pPr algn="just"/>
            <a:endParaRPr lang="el-GR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l-GR" sz="24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l-GR" sz="24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l-GR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l-GR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B815BB-C8A9-5F06-A761-C90DB4B434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9" y="1393499"/>
            <a:ext cx="12034981" cy="6845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15277C6-7DC8-E1CA-441A-0C532A5BF1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9" y="2650132"/>
            <a:ext cx="12034981" cy="67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9380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3E3C4-E8D4-426B-9182-C60C9B8A5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9CE998C-114C-EAFB-F02F-29E5F60A7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19" y="153316"/>
            <a:ext cx="10058399" cy="853667"/>
          </a:xfrm>
        </p:spPr>
        <p:txBody>
          <a:bodyPr>
            <a:normAutofit/>
          </a:bodyPr>
          <a:lstStyle/>
          <a:p>
            <a:pPr algn="ctr"/>
            <a:r>
              <a:rPr lang="el-GR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ΦΟΡΜΑ ΔΗΜΙΟΥΡΓΙΑΣ ΛΟΓΑΡΙΑΣΜΟΥ ΣΤΗ ΔΙΑΔΙΚΤΥΑΚΗ ΕΦΑΡΜΟΓΗ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WEBRESCOM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E0CA58D-4B61-E59D-DB0E-4E35CBF6F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Τμήμα Διεθνών&amp; Ευρωπαϊκών Προγραμμάτων- Δεκέμβριος 2024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FD8CCDD-7DB7-5470-0BE2-64D5429DF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6E6F-A39E-428B-B861-B9AC5857B28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3" name="Θέση περιεχομένου 3">
            <a:extLst>
              <a:ext uri="{FF2B5EF4-FFF2-40B4-BE49-F238E27FC236}">
                <a16:creationId xmlns:a16="http://schemas.microsoft.com/office/drawing/2014/main" id="{F6983F16-8525-8FED-5B7D-AA0219E1B7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4387" y="3014804"/>
            <a:ext cx="11543226" cy="2381061"/>
          </a:xfrm>
        </p:spPr>
        <p:txBody>
          <a:bodyPr>
            <a:normAutofit/>
          </a:bodyPr>
          <a:lstStyle/>
          <a:p>
            <a:pPr algn="just"/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Στο πεδίο </a:t>
            </a:r>
            <a:r>
              <a:rPr lang="el-GR" sz="2000" b="1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ΑΡΧΕΙΟ ΤΑΥΤΟΠΟΙΗΣΗΣ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επιλέγετε </a:t>
            </a:r>
            <a:r>
              <a:rPr lang="el-GR" sz="2000" b="1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ΠΕΡΙΗΓΗΣΗ</a:t>
            </a:r>
          </a:p>
          <a:p>
            <a:pPr algn="just"/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Ανεβάζετε ως </a:t>
            </a:r>
            <a:r>
              <a:rPr lang="el-GR" sz="20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αρχείο σε μορφή </a:t>
            </a:r>
            <a:r>
              <a:rPr lang="en-US" sz="20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zip </a:t>
            </a:r>
            <a:r>
              <a:rPr lang="el-GR" sz="20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ή </a:t>
            </a:r>
            <a:r>
              <a:rPr lang="en-US" sz="20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pdf 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τα παρακάτω δικαιολογητικά: α) </a:t>
            </a:r>
            <a:r>
              <a:rPr lang="el-GR" sz="2000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ΑΔΤ 2 όψεων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β) </a:t>
            </a:r>
            <a:r>
              <a:rPr lang="el-GR" sz="2000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βεβαίωση τήρησης τραπεζικού λογαριασμού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γ) </a:t>
            </a:r>
            <a:r>
              <a:rPr lang="el-GR" sz="2000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Δήλωση ατομικών στοιχείων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και δ) </a:t>
            </a:r>
            <a:r>
              <a:rPr lang="el-GR" sz="2000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Εντολή- Εξουσιοδότηση υπογεγραμμένη από εσάς (</a:t>
            </a:r>
            <a:r>
              <a:rPr lang="el-GR" sz="2000" u="sng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βλ</a:t>
            </a:r>
            <a:r>
              <a:rPr lang="el-GR" sz="2000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διαφάνεια: 26)</a:t>
            </a:r>
            <a:endParaRPr lang="en-US" sz="2000" u="sng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Προκειμένου, να δημιουργήσετε </a:t>
            </a:r>
            <a:r>
              <a:rPr lang="el-GR" sz="20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αρχείο</a:t>
            </a:r>
            <a:r>
              <a:rPr lang="el-GR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που θα περιέχει τα παραπάνω δικαιολογητικά, χρησιμοποιήστε το: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www.ilovepdf.com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just"/>
            <a:endParaRPr lang="el-GR" sz="2000" u="sng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l-GR" sz="24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l-GR" sz="24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l-GR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l-GR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87C5FE-F341-7717-8D65-E61D2502D7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7575"/>
            <a:ext cx="12192000" cy="99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032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804FED2-C73E-45F9-4119-DC6D24B6C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8847" y="332353"/>
            <a:ext cx="9071811" cy="604333"/>
          </a:xfrm>
        </p:spPr>
        <p:txBody>
          <a:bodyPr>
            <a:noAutofit/>
          </a:bodyPr>
          <a:lstStyle/>
          <a:p>
            <a:r>
              <a:rPr lang="el-GR" sz="36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Δελτίο Αστυνομικής Ταυτότητας (ΑΔΤ) 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48308FA2-D766-74E7-2A50-4E18F6F0D0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053" y="1407849"/>
            <a:ext cx="4023554" cy="1893899"/>
          </a:xfrm>
          <a:prstGeom prst="rect">
            <a:avLst/>
          </a:prstGeom>
        </p:spPr>
      </p:pic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8EAB1C28-E5C6-58AF-A51F-2111DEAF9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66084" y="2243050"/>
            <a:ext cx="6432885" cy="2409721"/>
          </a:xfrm>
        </p:spPr>
        <p:txBody>
          <a:bodyPr>
            <a:normAutofit fontScale="92500" lnSpcReduction="10000"/>
          </a:bodyPr>
          <a:lstStyle/>
          <a:p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Ο φοιτητής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l-GR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τρια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σκανάρει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τη μπροστινή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και πίσω όψη ΑΔΤ </a:t>
            </a:r>
          </a:p>
          <a:p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Η ΑΔΤ συγχωνεύεται σε 1 δικαιολογητικό </a:t>
            </a:r>
            <a:r>
              <a:rPr lang="en-US" dirty="0">
                <a:solidFill>
                  <a:srgbClr val="0563C1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https://www.ilovepdf.com/merge_pd</a:t>
            </a:r>
            <a:r>
              <a:rPr lang="en-US" dirty="0">
                <a:solidFill>
                  <a:srgbClr val="0563C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</a:t>
            </a:r>
            <a:endParaRPr lang="el-GR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Το αρχείο αποθηκεύεται με τη μορφή: </a:t>
            </a:r>
            <a:r>
              <a:rPr lang="el-GR" i="1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ΕΠΩΝΥΜΟ- ΑΔΤ</a:t>
            </a:r>
            <a:endParaRPr lang="en-US" i="1" u="sng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0B29B980-F65F-F9B6-F4BB-C391511A9CF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0375" y="3945049"/>
            <a:ext cx="4023554" cy="21955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BA10D92-8C45-D59D-F56A-66A6C1E99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Τμήμα Διεθνών&amp; Ευρωπαϊκών Προγραμμάτων- Δεκέμβριος 2024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FE2CEB-1128-59CA-13DB-B6FF3E6D7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6E6F-A39E-428B-B861-B9AC5857B28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9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B555B-5FC5-69D6-90F3-7788B710A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C75CA9F-73F3-2D2C-532D-1C559F455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19" y="153316"/>
            <a:ext cx="10058399" cy="853667"/>
          </a:xfrm>
        </p:spPr>
        <p:txBody>
          <a:bodyPr>
            <a:normAutofit/>
          </a:bodyPr>
          <a:lstStyle/>
          <a:p>
            <a:pPr algn="ctr"/>
            <a:r>
              <a:rPr lang="el-GR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ΦΟΡΜΑ ΔΗΜΙΟΥΡΓΙΑΣ ΛΟΓΑΡΙΑΣΜΟΥ ΣΤΗ ΔΙΑΔΙΚΤΥΑΚΗ ΕΦΑΡΜΟΓΗ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WEBRESCOM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D9E434B-95DB-5638-69DE-459F0F0B6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Τμήμα Διεθνών&amp; Ευρωπαϊκών Προγραμμάτων- Δεκέμβριος 2024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FF4B643-797D-D91E-B27B-DD4737FAE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6E6F-A39E-428B-B861-B9AC5857B28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3" name="Θέση περιεχομένου 3">
            <a:extLst>
              <a:ext uri="{FF2B5EF4-FFF2-40B4-BE49-F238E27FC236}">
                <a16:creationId xmlns:a16="http://schemas.microsoft.com/office/drawing/2014/main" id="{8120DA02-0791-4F51-C3F2-1B2BFCD62C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36" y="3783289"/>
            <a:ext cx="11543226" cy="2381061"/>
          </a:xfrm>
        </p:spPr>
        <p:txBody>
          <a:bodyPr>
            <a:normAutofit/>
          </a:bodyPr>
          <a:lstStyle/>
          <a:p>
            <a:pPr algn="just"/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Προκειμένου να δημιουργήσετε λογαριασμό στο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WEBRESCOM, 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απαιτείται να επιλέξετε την παραπάνω δήλωση: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Βεβαιώνω πως στο αρχείο έχω συμπεριλάβει </a:t>
            </a:r>
            <a:r>
              <a:rPr lang="el-GR" sz="2000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φωτοτυπία ταυτότητας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το </a:t>
            </a:r>
            <a:r>
              <a:rPr lang="el-GR" sz="2000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αρχείο ταυτοποίησης του τραπεζικού λογαριασμού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που αναφέρεται στις οδηγίες καθώς και </a:t>
            </a:r>
            <a:r>
              <a:rPr lang="el-GR" sz="2000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έναρξη επαγγέλματος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εφόσον υπάρχει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”, 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σύμφωνα με την εικόνα. </a:t>
            </a:r>
          </a:p>
          <a:p>
            <a:pPr algn="just"/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Τέλος, επιλέγετε </a:t>
            </a:r>
            <a:r>
              <a:rPr lang="el-GR" sz="2000" b="1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ΔΗΜΙΟΥΡΓΙΑ ΛΟΓΑΡΙΑΣΜΟΥ</a:t>
            </a:r>
            <a:endParaRPr lang="en-US" sz="2000" b="1" u="sng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l-GR" sz="2000" u="sng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l-GR" sz="24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l-GR" sz="24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l-GR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l-GR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 descr="A red arrow pointing to a red arrow&#10;&#10;Description automatically generated">
            <a:extLst>
              <a:ext uri="{FF2B5EF4-FFF2-40B4-BE49-F238E27FC236}">
                <a16:creationId xmlns:a16="http://schemas.microsoft.com/office/drawing/2014/main" id="{EBB63102-7D1A-394C-346C-950A51574B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70" y="914711"/>
            <a:ext cx="1156726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4259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FA901C-E306-739B-8B41-3C5D6487B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1BCF285-0F7F-F25B-9FA5-C456842FF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365" y="162250"/>
            <a:ext cx="6667269" cy="485398"/>
          </a:xfrm>
        </p:spPr>
        <p:txBody>
          <a:bodyPr>
            <a:normAutofit/>
          </a:bodyPr>
          <a:lstStyle/>
          <a:p>
            <a:pPr algn="ctr"/>
            <a:r>
              <a:rPr lang="el-GR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Επιβεβαίωση Κράτησης Αεροπορικού Εισιτηρίου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53CEF70-1AE8-9EB6-FF49-FA78911DB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Τμήμα Διεθνών&amp; Ευρωπαϊκών Προγραμμάτων- Δεκέμβριος 2024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77772AD-FFE8-7481-E75A-394DBDCB6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6E6F-A39E-428B-B861-B9AC5857B286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0" name="Content Placeholder 9" descr="A screenshot of a email&#10;&#10;Description automatically generated">
            <a:extLst>
              <a:ext uri="{FF2B5EF4-FFF2-40B4-BE49-F238E27FC236}">
                <a16:creationId xmlns:a16="http://schemas.microsoft.com/office/drawing/2014/main" id="{3602CFE2-43AD-33A6-23CC-FB6A423AE24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06" y="784858"/>
            <a:ext cx="3075143" cy="4351338"/>
          </a:xfrm>
        </p:spPr>
      </p:pic>
      <p:pic>
        <p:nvPicPr>
          <p:cNvPr id="12" name="Picture 11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D9F30B1E-5385-BCF1-C437-6F57F7FF0C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076" y="892924"/>
            <a:ext cx="3307395" cy="4680000"/>
          </a:xfrm>
          <a:prstGeom prst="rect">
            <a:avLst/>
          </a:prstGeom>
        </p:spPr>
      </p:pic>
      <p:sp>
        <p:nvSpPr>
          <p:cNvPr id="9" name="Θέση περιεχομένου 3">
            <a:extLst>
              <a:ext uri="{FF2B5EF4-FFF2-40B4-BE49-F238E27FC236}">
                <a16:creationId xmlns:a16="http://schemas.microsoft.com/office/drawing/2014/main" id="{5A299E73-B607-D087-7E11-2D631338C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63884" y="2123806"/>
            <a:ext cx="3482989" cy="274745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l-GR" i="1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Απαιτείται να μας </a:t>
            </a:r>
            <a:r>
              <a:rPr lang="el-GR" i="1" u="sng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αποστείλλετε</a:t>
            </a:r>
            <a:r>
              <a:rPr lang="el-GR" i="1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την επιβεβαίωση της κράτησης αεροπορικού εισιτηρίου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που θα λάβετε στο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email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σας. </a:t>
            </a:r>
            <a:endParaRPr lang="en-US" i="1" u="sng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9866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209DAE-C767-F5E2-6CE9-1C5F38CE7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C7636EE-2960-1CD2-F599-4E492E03E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19" y="153316"/>
            <a:ext cx="10058399" cy="853667"/>
          </a:xfrm>
        </p:spPr>
        <p:txBody>
          <a:bodyPr>
            <a:normAutofit/>
          </a:bodyPr>
          <a:lstStyle/>
          <a:p>
            <a:pPr algn="ctr"/>
            <a:r>
              <a:rPr lang="el-GR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Επιβεβαίωση Κράτησης Αεροπορικού Εισιτηρίου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66B45CD-DB79-FAD3-95F4-89F3A82AE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Τμήμα Διεθνών&amp; Ευρωπαϊκών Προγραμμάτων- Δεκέμβριος 2024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4C1E27-9514-1ADB-36B0-4E5F594D6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6E6F-A39E-428B-B861-B9AC5857B286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9" name="Content Placeholder 15" descr="A screenshot of a phone&#10;&#10;Description automatically generated">
            <a:extLst>
              <a:ext uri="{FF2B5EF4-FFF2-40B4-BE49-F238E27FC236}">
                <a16:creationId xmlns:a16="http://schemas.microsoft.com/office/drawing/2014/main" id="{F57DD02B-4617-9E50-F687-50A53B1907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863" y="1361443"/>
            <a:ext cx="3076547" cy="4351338"/>
          </a:xfrm>
          <a:prstGeom prst="rect">
            <a:avLst/>
          </a:prstGeom>
        </p:spPr>
      </p:pic>
      <p:pic>
        <p:nvPicPr>
          <p:cNvPr id="18" name="Picture 17" descr="A screenshot of a phone&#10;&#10;Description automatically generated">
            <a:extLst>
              <a:ext uri="{FF2B5EF4-FFF2-40B4-BE49-F238E27FC236}">
                <a16:creationId xmlns:a16="http://schemas.microsoft.com/office/drawing/2014/main" id="{0C5CB498-4019-F2C6-1D4E-F08F62474F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658" y="738828"/>
            <a:ext cx="3563467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460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7270C-1E37-463A-F437-5165EA3F0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16E570E-3FF6-626B-EC03-481D5EACF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1169" y="174271"/>
            <a:ext cx="5973027" cy="654758"/>
          </a:xfrm>
        </p:spPr>
        <p:txBody>
          <a:bodyPr>
            <a:normAutofit/>
          </a:bodyPr>
          <a:lstStyle/>
          <a:p>
            <a:pPr algn="ctr"/>
            <a:r>
              <a:rPr lang="el-GR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Πληρωμή Αεροπορικού Εισιτηρίου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0E50A5D-5E05-60CE-7BCE-018ED8B00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Τμήμα Διεθνών&amp; Ευρωπαϊκών Προγραμμάτων- Δεκέμβριος 2024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167727-A74A-3DB3-2418-3C5214628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6E6F-A39E-428B-B861-B9AC5857B28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088FDC-980E-6BD5-B9AD-D4D98C3C77E5}"/>
              </a:ext>
            </a:extLst>
          </p:cNvPr>
          <p:cNvSpPr txBox="1"/>
          <p:nvPr/>
        </p:nvSpPr>
        <p:spPr>
          <a:xfrm>
            <a:off x="5571460" y="1951073"/>
            <a:ext cx="578234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6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Απαιτείται να προσκομίσετε και την απόδειξη πληρωμής του αεροπορικού εισιτήριου τόσο της άφιξης όσο και της αναχώρησης</a:t>
            </a:r>
          </a:p>
        </p:txBody>
      </p:sp>
      <p:pic>
        <p:nvPicPr>
          <p:cNvPr id="10" name="Picture 9" descr="A blank form with text">
            <a:extLst>
              <a:ext uri="{FF2B5EF4-FFF2-40B4-BE49-F238E27FC236}">
                <a16:creationId xmlns:a16="http://schemas.microsoft.com/office/drawing/2014/main" id="{BA276D4C-6213-9F91-4609-9F6024243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189" y="829029"/>
            <a:ext cx="3823165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6713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2F5522-89EB-7DC8-26DF-DA651415E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FA8E454-48A6-9C17-D913-653C3E2C5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1169" y="174271"/>
            <a:ext cx="5973027" cy="654758"/>
          </a:xfrm>
        </p:spPr>
        <p:txBody>
          <a:bodyPr>
            <a:normAutofit/>
          </a:bodyPr>
          <a:lstStyle/>
          <a:p>
            <a:pPr algn="ctr"/>
            <a:r>
              <a:rPr lang="el-GR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Πληρωμή Αεροπορικού Εισιτηρίου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21C0BDB-287B-5265-2932-46633C3B8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Τμήμα Διεθνών&amp; Ευρωπαϊκών Προγραμμάτων- Δεκέμβριος 2024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81A4FCD-DA08-E225-B8AA-6EA5BB7C0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6E6F-A39E-428B-B861-B9AC5857B28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198F95-C6FC-1D68-0133-2CA4B0501EDE}"/>
              </a:ext>
            </a:extLst>
          </p:cNvPr>
          <p:cNvSpPr txBox="1"/>
          <p:nvPr/>
        </p:nvSpPr>
        <p:spPr>
          <a:xfrm>
            <a:off x="5847907" y="1951073"/>
            <a:ext cx="563525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6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Απαιτείται να προσκομίσετε και τις κάρτες επιβίβασης και της άφιξής σας στη χώρα υποδοχής καθώς και της άφιξής σας στην Ελλάδα με την επιστροφή σας</a:t>
            </a:r>
          </a:p>
        </p:txBody>
      </p:sp>
      <p:pic>
        <p:nvPicPr>
          <p:cNvPr id="5" name="Picture 4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E4921560-8A86-FE35-6CA2-0BA2A85FC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119" y="728401"/>
            <a:ext cx="3818301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414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0E6CA9-CF07-63BC-A564-9167DF2A8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83B828-D913-AED3-1AA9-DA7CAA7B9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0" y="153316"/>
            <a:ext cx="6722918" cy="853667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Certificate of Arrival</a:t>
            </a:r>
            <a:br>
              <a:rPr lang="el-GR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l-GR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(Πιστοποιητικό Άφιξης)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B309DF9-FF85-89D0-C939-1B9A2EEAEB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09022" y="1791870"/>
            <a:ext cx="7666479" cy="36091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Κατά την άφιξή σας, απαιτείται να μας αποστείλετε το Πιστοποιητικό Άφιξης σφραγισμένο και υπογεγραμμένο από το Πανεπιστήμιο/ φορέα υποδοχής/ Ίδρυμα.</a:t>
            </a:r>
          </a:p>
          <a:p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Αν η μετακίνησή σας αφορά </a:t>
            </a:r>
            <a:r>
              <a:rPr lang="el-GR" sz="2000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περίοδο σπουδών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θα απευθυνθείτε στο Γραφείο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Erasmus 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του Πανεπιστημίου Υποδοχής, προκειμένου να λάβετε το αντίστοιχο Πιστοποιητικό. </a:t>
            </a:r>
          </a:p>
          <a:p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Αν η μετακίνησή σας αφορά </a:t>
            </a:r>
            <a:r>
              <a:rPr lang="el-GR" sz="2000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πρακτική άσκηση/ </a:t>
            </a:r>
            <a:r>
              <a:rPr lang="en-US" sz="2000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after placement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θα χρησιμοποιήσετε το πρότυπο, που θα λαμβάνετε με την Σύμβασή σας μέσω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email. 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Απαιτείται να συμπληρώσετε τα στοιχεία του φορέα υποδοχής στην επάνω και αριστερά γωνία, καθώς και τα στοιχεία του Υπευθύνου της Πρακτικής σας Άσκησης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 After Placement 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στην κάτω δεξιά γωνία. </a:t>
            </a:r>
          </a:p>
          <a:p>
            <a:pPr algn="just"/>
            <a:endParaRPr lang="el-GR" sz="24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l-GR" sz="24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endParaRPr lang="el-GR" sz="24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l-GR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l-GR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C9FFC7E-3FF5-4B6C-9B9A-3A4C94E9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Τμήμα Διεθνών&amp; Ευρωπαϊκών Προγραμμάτων- Δεκέμβριος 2024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D4B1745-DB6E-4ABF-31A9-B28AF515A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6E6F-A39E-428B-B861-B9AC5857B286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9" name="Content Placeholder 8" descr="A close-up of a document&#10;&#10;Description automatically generated">
            <a:extLst>
              <a:ext uri="{FF2B5EF4-FFF2-40B4-BE49-F238E27FC236}">
                <a16:creationId xmlns:a16="http://schemas.microsoft.com/office/drawing/2014/main" id="{6A5DB76A-E3D5-DC93-034E-496B85BD476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99" y="733425"/>
            <a:ext cx="3751677" cy="5988050"/>
          </a:xfrm>
        </p:spPr>
      </p:pic>
    </p:spTree>
    <p:extLst>
      <p:ext uri="{BB962C8B-B14F-4D97-AF65-F5344CB8AC3E}">
        <p14:creationId xmlns:p14="http://schemas.microsoft.com/office/powerpoint/2010/main" val="22112004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03F00-A5D3-E45A-3505-12A665FB31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A519340-3F53-1725-9666-4B332B3FD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7929" y="136525"/>
            <a:ext cx="6722918" cy="853667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Certificate of Attendance/ Stay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BE6EC76-F9AF-4EE1-047F-E9F2E52F4E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90875" y="1866298"/>
            <a:ext cx="6525049" cy="1429796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Προκειμένου η κινητικότητά σας να θεωρηθεί ολοκληρωμένη: </a:t>
            </a:r>
          </a:p>
          <a:p>
            <a:pPr marL="0" indent="0" algn="just">
              <a:buNone/>
            </a:pPr>
            <a:r>
              <a:rPr lang="el-GR" sz="2000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Αν ο τύπος κινητικότητάς σας, αφορά περίοδο σπουδών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κατά την αναχώρησή σας, απαιτείται να μας αποστείλετε το Πιστοποιητικό Αναχώρησης σφραγισμένο και υπογεγραμμένο από το Πανεπιστήμιο/ φορέα υποδοχής/ Ίδρυμα. </a:t>
            </a:r>
          </a:p>
          <a:p>
            <a:pPr marL="0" indent="0" algn="just">
              <a:buNone/>
            </a:pPr>
            <a:endParaRPr lang="el-GR" sz="24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endParaRPr lang="el-GR" sz="24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l-GR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l-GR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3C11CE-3CBA-C8C6-341C-9EE23005C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Τμήμα Διεθνών&amp; Ευρωπαϊκών Προγραμμάτων- Δεκέμβριος 2024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51A9AA2-D777-1587-22A4-0446B4DA4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6E6F-A39E-428B-B861-B9AC5857B286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9" name="Content Placeholder 8" descr="A close-up of a document&#10;&#10;Description automatically generated">
            <a:extLst>
              <a:ext uri="{FF2B5EF4-FFF2-40B4-BE49-F238E27FC236}">
                <a16:creationId xmlns:a16="http://schemas.microsoft.com/office/drawing/2014/main" id="{7CA784CA-E656-AAD5-EAA6-79E4C1AED4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65" y="1120775"/>
            <a:ext cx="3077407" cy="4351338"/>
          </a:xfrm>
        </p:spPr>
      </p:pic>
    </p:spTree>
    <p:extLst>
      <p:ext uri="{BB962C8B-B14F-4D97-AF65-F5344CB8AC3E}">
        <p14:creationId xmlns:p14="http://schemas.microsoft.com/office/powerpoint/2010/main" val="15735429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32CBC-8062-B461-AF04-8D9818A96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41102B-75C7-3C4D-A443-FB84B1F50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7929" y="136525"/>
            <a:ext cx="6722918" cy="853667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After the Mobility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188EDB4-4C2A-EABF-E675-A9814D50F2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2532" y="1988293"/>
            <a:ext cx="6722918" cy="168497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Προκειμένου η κινητικότητά σας να θεωρηθεί ολοκληρωμένη: </a:t>
            </a:r>
          </a:p>
          <a:p>
            <a:pPr marL="0" indent="0" algn="just">
              <a:buNone/>
            </a:pPr>
            <a:r>
              <a:rPr lang="el-GR" sz="2000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Αν ο τύπος κινητικότητάς σας, αφορά περίοδο πρακτικής άσκησης/ </a:t>
            </a:r>
            <a:r>
              <a:rPr lang="en-US" sz="2000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after placement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κατά την αναχώρησή σας, απαιτείται να μας αποστείλετε το Πιστοποιητικό Αναχώρησης σφραγισμένο και υπογεγραμμένο από το Πανεπιστήμιο/ φορέα υποδοχής/ Ίδρυμα</a:t>
            </a:r>
            <a:endParaRPr lang="el-GR" sz="24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0D95BB2-1F1E-A247-FF19-FC01ACE58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Τμήμα Διεθνών&amp; Ευρωπαϊκών Προγραμμάτων- Δεκέμβριος 2024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C5776B-C63C-1176-3B57-1DA19E950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6E6F-A39E-428B-B861-B9AC5857B286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14" name="Picture 13" descr="A close-up of a form">
            <a:extLst>
              <a:ext uri="{FF2B5EF4-FFF2-40B4-BE49-F238E27FC236}">
                <a16:creationId xmlns:a16="http://schemas.microsoft.com/office/drawing/2014/main" id="{9A8B16D5-0BB5-2A7A-98BA-AD9020E98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50" y="556207"/>
            <a:ext cx="3818556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5997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CDEF2-8802-E482-3D5B-8B5F425BA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0756704-5497-D54C-C82C-775C86575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7929" y="136525"/>
            <a:ext cx="6722918" cy="853667"/>
          </a:xfrm>
        </p:spPr>
        <p:txBody>
          <a:bodyPr>
            <a:normAutofit/>
          </a:bodyPr>
          <a:lstStyle/>
          <a:p>
            <a:pPr algn="ctr"/>
            <a:r>
              <a:rPr lang="el-GR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Έκθεση Συμμετέχοντα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5898265-0325-D47B-22C7-3E66DFD621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0279" y="1866298"/>
            <a:ext cx="5205646" cy="247178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Προκειμένου η κινητικότητά σας να θεωρηθεί ολοκληρωμένη: </a:t>
            </a:r>
          </a:p>
          <a:p>
            <a:pPr marL="0" indent="0" algn="just">
              <a:buNone/>
            </a:pP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Κατά την επιστροφή σας απαιτείται να υποβάλλετε την Έκθεση Συμμετέχοντα σχετικά με την εμπειρία της κινητικότητάς σας (μέσω του διαδικτυακού εργαλείου-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EU Survey) 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σε διάστημα 30 ημερολογιακών ημερών. </a:t>
            </a:r>
          </a:p>
          <a:p>
            <a:pPr marL="0" indent="0" algn="just">
              <a:buNone/>
            </a:pP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Η διεύθυνση από την οποία θα σας έρθει η Έκθεση Συμμετέχοντα είναι: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EU-CORPORATE-NOTIFICATION-SYSTEM@ec.europa.eu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(Ελέγχετε και το φάκελο της ανεπιθύμητης αλληλογραφίας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spam)</a:t>
            </a:r>
            <a:endParaRPr lang="el-GR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endParaRPr lang="el-GR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endParaRPr lang="el-GR" sz="24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endParaRPr lang="el-GR" sz="24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l-GR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l-GR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63DB2F0-8C4F-E1B0-7C38-2F6C6E616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Τμήμα Διεθνών&amp; Ευρωπαϊκών Προγραμμάτων- Δεκέμβριος 2024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4D935B5-D031-FCF2-2955-CBDCB4691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6E6F-A39E-428B-B861-B9AC5857B286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12" name="Picture 11" descr="A screenshot of a computer">
            <a:extLst>
              <a:ext uri="{FF2B5EF4-FFF2-40B4-BE49-F238E27FC236}">
                <a16:creationId xmlns:a16="http://schemas.microsoft.com/office/drawing/2014/main" id="{A3193B2E-EF7C-6329-A63C-91F98460F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24" y="1249899"/>
            <a:ext cx="5205646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3857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A5EFD-9719-BCCE-923E-BF32F5371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355F610-5826-175D-07FD-1DE6BA6D5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7929" y="136525"/>
            <a:ext cx="6722918" cy="853667"/>
          </a:xfrm>
        </p:spPr>
        <p:txBody>
          <a:bodyPr>
            <a:normAutofit/>
          </a:bodyPr>
          <a:lstStyle/>
          <a:p>
            <a:pPr algn="ctr"/>
            <a:r>
              <a:rPr lang="el-GR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Υπεύθυνη Δήλωση Διαμονής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C98F6BA-1739-0389-52DA-47C8A94C3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874" y="1866298"/>
            <a:ext cx="11065051" cy="313100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Προκειμένου η κινητικότητά σας να θεωρηθεί ολοκληρωμένη: 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θα χρειαστεί επιπλέον μία Υπεύθυνη Δήλωση μέσω του </a:t>
            </a:r>
            <a:r>
              <a:rPr lang="el-GR" sz="2000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gov.gr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θα αναγράφετε το παρακάτω κείμενο:</a:t>
            </a:r>
          </a:p>
          <a:p>
            <a:pPr marL="0" indent="0" algn="just">
              <a:buNone/>
            </a:pPr>
            <a:endParaRPr lang="el-GR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ΠΡΟΣ ΕΛΚΕ ΔΙΠΑΕ</a:t>
            </a:r>
          </a:p>
          <a:p>
            <a:pPr marL="0" indent="0" algn="just">
              <a:buNone/>
            </a:pP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Στο πλαίσιο του Προγράμματος Κινητικότητας Φοιτητών&amp; Προσωπικού Ιδρυμάτων Ανώτατης Εκπαίδευσης Erasmus+ (Κωδικός Έργου: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81966/ 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81334) ολοκλήρωσα την πρακτική μου άσκηση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 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τις </a:t>
            </a:r>
            <a:r>
              <a:rPr lang="el-GR" sz="200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σπουδές μου 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κατά το χρονικό διάστημα από _______ έως __________ στον Φορέα Απασχόλησης "__________", στην "_________"  (Χώρα) και φιλοξενήθηκα στη διεύθυνση _________ (οδός, αριθμός, ΤΚ, πόλη)/ διέμεινα στο "________" (ξενοδοχείο) με διεύθυνση _________ (οδός, αριθμός, ΤΚ, πόλη). </a:t>
            </a:r>
          </a:p>
          <a:p>
            <a:pPr marL="0" indent="0" algn="just">
              <a:buNone/>
            </a:pPr>
            <a:endParaRPr lang="el-GR" sz="24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endParaRPr lang="el-GR" sz="24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l-GR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l-GR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6DE5DE2-AF45-EB49-F72E-A790CFD28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Τμήμα Διεθνών&amp; Ευρωπαϊκών Προγραμμάτων- Δεκέμβριος 2024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AE239B5-4ACF-10BF-BA06-774E729D8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6E6F-A39E-428B-B861-B9AC5857B286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55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7EA67A1-2F57-097B-2799-DF919C344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184" y="352771"/>
            <a:ext cx="7479632" cy="769854"/>
          </a:xfrm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Ακαδημαϊκή Ταυτότητα (ΠΑΣΟ) 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F22727C5-0940-5047-116E-66FC4C2D2E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7055" y="1325843"/>
            <a:ext cx="6129261" cy="3259830"/>
          </a:xfrm>
          <a:prstGeom prst="rect">
            <a:avLst/>
          </a:prstGeom>
        </p:spPr>
      </p:pic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33045F2-195A-9225-D912-B60821707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6684" y="1580147"/>
            <a:ext cx="5835316" cy="3130397"/>
          </a:xfrm>
        </p:spPr>
        <p:txBody>
          <a:bodyPr>
            <a:noAutofit/>
          </a:bodyPr>
          <a:lstStyle/>
          <a:p>
            <a:r>
              <a:rPr lang="el-GR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Ο φοιτητής/ </a:t>
            </a:r>
            <a:r>
              <a:rPr lang="el-GR" sz="24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τρια</a:t>
            </a:r>
            <a:r>
              <a:rPr lang="el-GR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sz="24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σκανάρει</a:t>
            </a:r>
            <a:r>
              <a:rPr lang="el-GR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τη μπροστινή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και πίσω όψη ακαδημαϊκής ταυτότητας </a:t>
            </a:r>
          </a:p>
          <a:p>
            <a:r>
              <a:rPr lang="el-GR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Η ακαδημαϊκή ταυτότητα συγχωνεύεται σε 1 δικαιολογητικό: </a:t>
            </a:r>
            <a:r>
              <a:rPr lang="en-US" sz="2400" dirty="0">
                <a:solidFill>
                  <a:srgbClr val="0563C1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https://www.ilovepdf.com/merge_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pdf</a:t>
            </a:r>
            <a:endParaRPr lang="el-GR" sz="24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l-GR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Το αρχείο αποθηκεύεται με τη μορφή: </a:t>
            </a:r>
            <a:r>
              <a:rPr lang="el-GR" sz="2400" i="1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ΕΠΩΝΥΜΟ- Ακαδημαϊκή Ταυτότητα</a:t>
            </a:r>
            <a:endParaRPr lang="en-US" sz="2400" b="1" i="1" u="sng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75CEE5F-645B-780A-87FD-2D2560F30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Τμήμα Διεθνών&amp; Ευρωπαϊκών Προγραμμάτων- Δεκέμβριος 2024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67B572E-7083-C412-86E4-1AA50AF8C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6E6F-A39E-428B-B861-B9AC5857B28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693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1169F1-3C6E-3586-C9B4-E911CBEA2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142" y="136525"/>
            <a:ext cx="7978250" cy="931735"/>
          </a:xfrm>
        </p:spPr>
        <p:txBody>
          <a:bodyPr>
            <a:normAutofit/>
          </a:bodyPr>
          <a:lstStyle/>
          <a:p>
            <a:pPr algn="ctr"/>
            <a:r>
              <a:rPr lang="el-GR" sz="36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ΧΡΗΣΙΜΟΙ ΣΥΝΔΕΣΜΟΙ 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25085B5C-F3A8-F14B-D70D-87096644C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088" y="983077"/>
            <a:ext cx="11827823" cy="5373273"/>
          </a:xfrm>
        </p:spPr>
        <p:txBody>
          <a:bodyPr>
            <a:normAutofit fontScale="70000" lnSpcReduction="20000"/>
          </a:bodyPr>
          <a:lstStyle/>
          <a:p>
            <a:pPr>
              <a:buClr>
                <a:srgbClr val="0070C0"/>
              </a:buClr>
            </a:pPr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Μετατροπή Εικόνας σε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pdf: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https://www.ilovepdf.com/jpg_to_pdf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>
              <a:buClr>
                <a:srgbClr val="0070C0"/>
              </a:buClr>
            </a:pPr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Συγχώνευση εγγράφων σε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pdf: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https://www.ilovepdf.com/merge_pdf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>
              <a:buClr>
                <a:srgbClr val="0070C0"/>
              </a:buClr>
            </a:pPr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Μετατροπή από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word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σε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pdf: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https://www.ilovepdf.com/word_to_pdf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>
              <a:buClr>
                <a:srgbClr val="0070C0"/>
              </a:buClr>
            </a:pPr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Αίτηση Έκδοσης ΕΚΑΑ: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https://www.gov.gr/ipiresies/ergasia-kai-asphalise/asphalise/europaike-karta-asphalises-astheneias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Clr>
                <a:srgbClr val="0070C0"/>
              </a:buClr>
            </a:pPr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Βεβαίωση ΑΜΚΑ: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https://www.amka.gr/AMKAGR/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</a:p>
          <a:p>
            <a:pPr>
              <a:buClr>
                <a:srgbClr val="0070C0"/>
              </a:buClr>
            </a:pPr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Βεβαίωση ΕΦΚΑ: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https://www.efka.gov.gr/el/elektronikes-yperesies/bebaiose-apographes</a:t>
            </a:r>
            <a:endParaRPr lang="el-GR" sz="28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Clr>
                <a:srgbClr val="0070C0"/>
              </a:buClr>
            </a:pPr>
            <a:r>
              <a:rPr lang="el-GR" sz="29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Φορολογία Εισοδήματος Φυσικών Προσώπων (ΦΕΦΠ) &amp; Βεβαίωση</a:t>
            </a:r>
            <a:r>
              <a:rPr lang="en-US" sz="29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sz="29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Απόδοσης ΑΦΜ: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https://www.gsis.gr/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Clr>
                <a:srgbClr val="0070C0"/>
              </a:buClr>
            </a:pPr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Πύλη Φοιτητολογίου: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https://uniportal.ihu.gr/?p=24A856D9-EFE0-4A75-AFD8-FB49419A505741D3F767-A742-4590-BD36-C284187F8F1A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l-GR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Clr>
                <a:srgbClr val="0070C0"/>
              </a:buClr>
            </a:pPr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Πιστοποιητικό Οικογενειακής Κατάστασης: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https://reg.services.gov.gr/start/?step=certificates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>
              <a:buClr>
                <a:srgbClr val="0070C0"/>
              </a:buClr>
            </a:pPr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ΔΑΣ: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https://www.ihu.gr/monades/intprogrs#%CE%9A%CE%B9%CE%BD%CE%B7%CF%84%CE%B9%CE%BA%CF%8C%CF%84%CE%B7%CF%84%CE%B1%CE%A6%CE%BF%CE%B9%CF%84%CE%B7%CF%84%CF%8E%CE%BD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Clr>
                <a:srgbClr val="0070C0"/>
              </a:buClr>
            </a:pPr>
            <a:r>
              <a:rPr lang="el-GR" sz="29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ΕΛΚΕ ΔΙΠΑΕ: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hlinkClick r:id="rId12"/>
              </a:rPr>
              <a:t>https://rc.ihu.gr/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  <a:p>
            <a:pPr>
              <a:buClr>
                <a:srgbClr val="0070C0"/>
              </a:buClr>
            </a:pPr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Υπεύθυνη Δήλωση: </a:t>
            </a:r>
            <a:r>
              <a:rPr lang="en-US" dirty="0">
                <a:solidFill>
                  <a:srgbClr val="0563C1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://dilosi.services.gov.gr/create/q/confirm-personal-info?refname=YPDIL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13C7E0-9F65-FC57-B903-61F05E070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Τμήμα Διεθνών&amp; Ευρωπαϊκών Προγραμμάτων- Δεκέμβριος 2024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6DF4B-ADAF-4E84-B7F8-F053AEDA9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6E6F-A39E-428B-B861-B9AC5857B286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68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0126C7C-094F-798A-3780-F2319E256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310" y="315314"/>
            <a:ext cx="7924439" cy="921151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Ακαδημαϊκή Επίδοση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(Uniportal)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D003B35E-47E3-2D75-BA1C-8959D77F36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7094" y="1310517"/>
            <a:ext cx="6705955" cy="3060000"/>
          </a:xfrm>
          <a:prstGeom prst="rect">
            <a:avLst/>
          </a:prstGeom>
        </p:spPr>
      </p:pic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F4337E0-664E-522F-F8C0-57DEEBFD43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75371" y="1236465"/>
            <a:ext cx="4623459" cy="3892523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Ο φοιτητής/ </a:t>
            </a:r>
            <a:r>
              <a:rPr lang="el-GR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τρια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συνδέεται στη Πύλη Φοιτητολογίου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Uniportal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με τους προσωπικούς κωδικούς. </a:t>
            </a:r>
          </a:p>
          <a:p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Επιλέγει «ΒΑΘΜΟΛΟΓΙΕΣ» και στη συνέχεια «Η ΚΑΡΤΕΛΑ ΜΟΥ»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B06B8C8-02A0-C072-922C-DC0DCB415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Τμήμα Διεθνών&amp; Ευρωπαϊκών Προγραμμάτων- Δεκέμβριος 2024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B9B3C1C-80D7-AF11-CCD1-AE466A55B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6E6F-A39E-428B-B861-B9AC5857B28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15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913A27D-30D9-3528-BF8D-B2E196AC5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960" y="230782"/>
            <a:ext cx="8193125" cy="1325563"/>
          </a:xfrm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Ακαδημαϊκή Επίδοση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(Uniportal)</a:t>
            </a:r>
            <a:endParaRPr lang="en-US" sz="3600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7D3D9ABE-E038-68E4-0134-3123E3A058F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0918" y="1304994"/>
            <a:ext cx="5858883" cy="4142358"/>
          </a:xfrm>
          <a:prstGeom prst="rect">
            <a:avLst/>
          </a:prstGeom>
        </p:spPr>
      </p:pic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6FD4FB0-11D8-6860-25C3-A37E891BBB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1557" y="1387926"/>
            <a:ext cx="5181600" cy="4351338"/>
          </a:xfrm>
        </p:spPr>
        <p:txBody>
          <a:bodyPr>
            <a:normAutofit/>
          </a:bodyPr>
          <a:lstStyle/>
          <a:p>
            <a:r>
              <a:rPr lang="el-GR" sz="26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Από το περιβάλλον του 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Browser, </a:t>
            </a:r>
            <a:r>
              <a:rPr lang="el-GR" sz="26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ο φοιτητής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 </a:t>
            </a:r>
            <a:r>
              <a:rPr lang="el-GR" sz="26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τρια</a:t>
            </a:r>
            <a:r>
              <a:rPr lang="el-GR" sz="26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κάνει: </a:t>
            </a:r>
            <a:r>
              <a:rPr lang="el-GR" sz="2600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ΔΕΞΙ ΚΛΙΚ</a:t>
            </a:r>
            <a:r>
              <a:rPr lang="el-GR" sz="2600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</a:t>
            </a:r>
            <a:r>
              <a:rPr lang="el-GR" sz="2600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ΕΚΤΥΠΩΣΗ </a:t>
            </a:r>
            <a:r>
              <a:rPr lang="el-GR" sz="2600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</a:t>
            </a:r>
            <a:r>
              <a:rPr lang="el-GR" sz="2600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ΠΡΟΟΡΙΣΜΟΣ </a:t>
            </a:r>
            <a:r>
              <a:rPr lang="el-GR" sz="2600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</a:t>
            </a:r>
            <a:r>
              <a:rPr lang="el-GR" sz="2600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ΑΠΟΘΗΚΕΥΣΗ </a:t>
            </a:r>
            <a:r>
              <a:rPr lang="el-GR" sz="26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ΣΕ PDF (</a:t>
            </a:r>
            <a:r>
              <a:rPr lang="el-GR" sz="2600" b="1" u="sng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Οριζόντιος Προσανατολισμός</a:t>
            </a:r>
            <a:r>
              <a:rPr lang="el-GR" sz="26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Το αρχείο αποθηκεύεται με τη μορφή: </a:t>
            </a:r>
            <a:r>
              <a:rPr lang="el-GR" i="1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ΕΠΩΝΥΜΟ- Ακαδημαϊκή Επίδοση</a:t>
            </a:r>
            <a:endParaRPr lang="en-US" i="1" u="sng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0E83984-25BE-7301-5971-6D2531E1A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Τμήμα Διεθνών&amp; Ευρωπαϊκών Προγραμμάτων- Δεκέμβριος 2024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097C260-652A-3B84-DDB0-C6EACCC6A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6E6F-A39E-428B-B861-B9AC5857B28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55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0948914-BB73-7386-7369-A85BC6148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232" y="136525"/>
            <a:ext cx="5452090" cy="1123342"/>
          </a:xfrm>
        </p:spPr>
        <p:txBody>
          <a:bodyPr>
            <a:normAutofit/>
          </a:bodyPr>
          <a:lstStyle/>
          <a:p>
            <a:r>
              <a:rPr lang="el-GR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Πιστοποιητικό Γλωσσομάθειας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2ADCB1FF-C4CA-D913-358E-717415B99DE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466314"/>
            <a:ext cx="3531621" cy="4996414"/>
          </a:xfrm>
          <a:prstGeom prst="rect">
            <a:avLst/>
          </a:prstGeom>
        </p:spPr>
      </p:pic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8E83691B-FC90-EA7D-3627-5B7CD2251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37556" y="2766218"/>
            <a:ext cx="6424551" cy="13255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Το Πιστοποιητικό Γλωσσομάθειας σκανάρεται και αποθηκεύεται με τη μορφή: </a:t>
            </a:r>
            <a:r>
              <a:rPr lang="el-GR" sz="2400" i="1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ΕΠΩΝΥΜΟ- Γλωσσομάθεια</a:t>
            </a:r>
            <a:r>
              <a:rPr lang="el-GR" sz="2400" b="1" i="1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400" b="1" i="1" u="sng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0CF6DEF-FD81-009C-921B-352C0DBA7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Τμήμα Διεθνών&amp; Ευρωπαϊκών Προγραμμάτων- Δεκέμβριος 2024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6BF5444-4D2B-9C8D-B825-C490B3B58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6E6F-A39E-428B-B861-B9AC5857B28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42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D7915C6C-CA26-7B1D-4B6F-A8C4F41F408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24510" y="1309215"/>
            <a:ext cx="4094922" cy="5294495"/>
          </a:xfrm>
          <a:prstGeom prst="rect">
            <a:avLst/>
          </a:prstGeom>
        </p:spPr>
      </p:pic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44C2920-EF04-729A-E93F-A96308BF2C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2348" y="1734231"/>
            <a:ext cx="5181600" cy="3142569"/>
          </a:xfrm>
        </p:spPr>
        <p:txBody>
          <a:bodyPr>
            <a:normAutofit/>
          </a:bodyPr>
          <a:lstStyle/>
          <a:p>
            <a:pPr algn="just"/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Μέσα από το ηλεκτρονικό περιβάλλον της τράπεζας, επιλέγεται ο τραπεζικός λογαριασμός που ο φοιτητής/ </a:t>
            </a:r>
            <a:r>
              <a:rPr lang="el-GR" sz="20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τρια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επιλέγει να γίνει η πίστωση της επιχορήγησης</a:t>
            </a:r>
          </a:p>
          <a:p>
            <a:pPr algn="just"/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Επιλέγεται η «Βεβαίωση Τήρησης Καταθετικού Λογαριασμού»</a:t>
            </a:r>
          </a:p>
          <a:p>
            <a:pPr algn="just"/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Εκδίδεται η βεβαίωση ηλεκτρονικά</a:t>
            </a:r>
          </a:p>
          <a:p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Το αρχείο αποθηκεύεται με τη μορφή: </a:t>
            </a:r>
            <a:r>
              <a:rPr lang="el-GR" sz="2000" i="1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ΕΠΩΝΥΜΟ- Λογαριασμός Τράπεζας</a:t>
            </a:r>
            <a:endParaRPr lang="en-US" sz="2000" i="1" u="sng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Τίτλος 1">
            <a:extLst>
              <a:ext uri="{FF2B5EF4-FFF2-40B4-BE49-F238E27FC236}">
                <a16:creationId xmlns:a16="http://schemas.microsoft.com/office/drawing/2014/main" id="{20B05056-B54C-69FE-17BA-283DF3355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9093" y="254290"/>
            <a:ext cx="5384470" cy="810532"/>
          </a:xfrm>
        </p:spPr>
        <p:txBody>
          <a:bodyPr>
            <a:noAutofit/>
          </a:bodyPr>
          <a:lstStyle/>
          <a:p>
            <a:r>
              <a:rPr lang="el-GR" sz="36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Λογαριασμός Τραπέζης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5DD4DED-7CD6-1B1F-272E-7C0EF9EE9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Τμήμα Διεθνών&amp; Ευρωπαϊκών Προγραμμάτων- Δεκέμβριος 2024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269DEF-E2B0-21D2-EB48-5AF1A28CA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6E6F-A39E-428B-B861-B9AC5857B28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73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D527802-EBC0-F5F2-FDE8-48E454B0C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0762" y="361167"/>
            <a:ext cx="5375520" cy="818449"/>
          </a:xfrm>
        </p:spPr>
        <p:txBody>
          <a:bodyPr>
            <a:noAutofit/>
          </a:bodyPr>
          <a:lstStyle/>
          <a:p>
            <a:r>
              <a:rPr lang="el-GR" sz="36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Λογαριασμός Τραπέζης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0833AEF1-05F4-9BA4-E463-E885477C880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4488" y="1690688"/>
            <a:ext cx="5613589" cy="3517416"/>
          </a:xfrm>
          <a:prstGeom prst="rect">
            <a:avLst/>
          </a:prstGeom>
        </p:spPr>
      </p:pic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6EC8B75-7709-9419-A6D0-96865CC50C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995" y="1690688"/>
            <a:ext cx="5181600" cy="2166260"/>
          </a:xfrm>
        </p:spPr>
        <p:txBody>
          <a:bodyPr>
            <a:normAutofit fontScale="92500"/>
          </a:bodyPr>
          <a:lstStyle/>
          <a:p>
            <a:r>
              <a:rPr lang="el-GR" sz="2400" b="1" i="1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Εναλλακτικά,</a:t>
            </a:r>
            <a:r>
              <a:rPr lang="el-GR" sz="2400" b="1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συνίσταται να στείλετε αποδεικτικό της τράπεζας Πειραιώς</a:t>
            </a:r>
          </a:p>
          <a:p>
            <a:r>
              <a:rPr lang="el-GR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Σκανάρεται η 1</a:t>
            </a:r>
            <a:r>
              <a:rPr lang="el-GR" sz="2400" baseline="30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η</a:t>
            </a:r>
            <a:r>
              <a:rPr lang="el-GR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σελίδα του βιβλιαρίου τραπέζης</a:t>
            </a:r>
          </a:p>
          <a:p>
            <a:r>
              <a:rPr lang="el-GR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Το αρχείο αποθηκεύεται με τη μορφή: </a:t>
            </a:r>
            <a:r>
              <a:rPr lang="el-GR" sz="2400" i="1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ΕΠΩΝΥΜΟ- Λογαριασμός Τράπεζας</a:t>
            </a:r>
            <a:endParaRPr lang="en-US" sz="2400" i="1" u="sng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l-GR" sz="24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D0D20B-48DB-7883-BECE-68467677C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Τμήμα Διεθνών&amp; Ευρωπαϊκών Προγραμμάτων- Δεκέμβριος 2024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1598956-1F84-D672-416C-6B019D634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6E6F-A39E-428B-B861-B9AC5857B28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901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2594</Words>
  <Application>Microsoft Office PowerPoint</Application>
  <PresentationFormat>Ευρεία οθόνη</PresentationFormat>
  <Paragraphs>270</Paragraphs>
  <Slides>40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40</vt:i4>
      </vt:variant>
    </vt:vector>
  </HeadingPairs>
  <TitlesOfParts>
    <vt:vector size="46" baseType="lpstr">
      <vt:lpstr>Aptos</vt:lpstr>
      <vt:lpstr>Arial</vt:lpstr>
      <vt:lpstr>Calibri</vt:lpstr>
      <vt:lpstr>Calibri Light</vt:lpstr>
      <vt:lpstr>Cambria</vt:lpstr>
      <vt:lpstr>Θέμα του Office</vt:lpstr>
      <vt:lpstr>Διαδικασία Μετακίνησης Φοιτητών/τριων με το Πρόγραμμα ERASMUS+</vt:lpstr>
      <vt:lpstr>Δήλωση Ατομικών Στοιχείων ΔΑΣ</vt:lpstr>
      <vt:lpstr>Δελτίο Αστυνομικής Ταυτότητας (ΑΔΤ) </vt:lpstr>
      <vt:lpstr>Ακαδημαϊκή Ταυτότητα (ΠΑΣΟ) </vt:lpstr>
      <vt:lpstr>Ακαδημαϊκή Επίδοση (Uniportal)</vt:lpstr>
      <vt:lpstr>Ακαδημαϊκή Επίδοση (Uniportal)</vt:lpstr>
      <vt:lpstr>Πιστοποιητικό Γλωσσομάθειας</vt:lpstr>
      <vt:lpstr>Λογαριασμός Τραπέζης</vt:lpstr>
      <vt:lpstr>Λογαριασμός Τραπέζης</vt:lpstr>
      <vt:lpstr>Ευρωπαϊκή Κάρτα Ασφάλισης Ασθενείας (ΕΚΑΑ)</vt:lpstr>
      <vt:lpstr>Ευρωπαϊκή Κάρτας Ασφάλειας Ασθενείας (ΕΚΑΑ)</vt:lpstr>
      <vt:lpstr>Αριθμός Μητρώου Κοινωνικής Ασφάλισης (ΑΜΚΑ)</vt:lpstr>
      <vt:lpstr>Αριθμός Μητρώου Κοινωνικής Ασφάλισης (ΑΜΚΑ)</vt:lpstr>
      <vt:lpstr>Αριθμός Μητρώου Κοινωνικής Ασφάλισης (ΑΜΚΑ)</vt:lpstr>
      <vt:lpstr>Αριθμός Μητρώου Κοινωνικής Ασφάλισης (ΑΜΚΑ)</vt:lpstr>
      <vt:lpstr>Αριθμός Συστήματος ΕΦΚΑ (πρώην Αριθμός Μητρώου Ασφαλισμένου (ΑΜΑ)</vt:lpstr>
      <vt:lpstr>Βεβαίωση Απόδοσης ΑΦΜ</vt:lpstr>
      <vt:lpstr>Βεβαίωση Απόδοσης ΑΦΜ</vt:lpstr>
      <vt:lpstr>Φορολογία Εισοδήματος Φυσικών Προσώπων (ΦΕΦΠ)</vt:lpstr>
      <vt:lpstr>ΠΙΣΤΟΠΟΙΗΤΙΚΟ ΟΙΚΟΓΕΝΕΙΑΚΗΣ ΚΑΤΑΣΤΑΣΗΣ </vt:lpstr>
      <vt:lpstr>ΦΟΡΜΑ ΔΗΜΙΟΥΡΓΙΑΣ ΛΟΓΑΡΙΑΣΜΟΥ ΣΤΗ ΔΙΑΔΙΚΤΥΑΚΗ ΕΦΑΡΜΟΓΗ WEBRESCOM</vt:lpstr>
      <vt:lpstr>ΦΟΡΜΑ ΔΗΜΙΟΥΡΓΙΑΣ ΛΟΓΑΡΙΑΣΜΟΥ ΣΤΗ ΔΙΑΔΙΚΤΥΑΚΗ ΕΦΑΡΜΟΓΗ WEBRESCOM</vt:lpstr>
      <vt:lpstr>ΦΟΡΜΑ ΔΗΜΙΟΥΡΓΙΑΣ ΛΟΓΑΡΙΑΣΜΟΥ ΣΤΗ ΔΙΑΔΙΚΤΥΑΚΗ ΕΦΑΡΜΟΓΗ WEBRESCOM</vt:lpstr>
      <vt:lpstr>ΦΟΡΜΑ ΔΗΜΙΟΥΡΓΙΑΣ ΛΟΓΑΡΙΑΣΜΟΥ ΣΤΗ ΔΙΑΔΙΚΤΥΑΚΗ ΕΦΑΡΜΟΓΗ WEBRESCOM</vt:lpstr>
      <vt:lpstr>ΦΟΡΜΑ ΔΗΜΙΟΥΡΓΙΑΣ ΛΟΓΑΡΙΑΣΜΟΥ ΣΤΗ ΔΙΑΔΙΚΤΥΑΚΗ ΕΦΑΡΜΟΓΗ WEBRESCOM</vt:lpstr>
      <vt:lpstr>ΦΟΡΜΑ ΔΗΜΙΟΥΡΓΙΑΣ ΛΟΓΑΡΙΑΣΜΟΥ ΣΤΗ ΔΙΑΔΙΚΤΥΑΚΗ ΕΦΑΡΜΟΓΗ WEBRESCOM</vt:lpstr>
      <vt:lpstr>ΦΟΡΜΑ ΔΗΜΙΟΥΡΓΙΑΣ ΛΟΓΑΡΙΑΣΜΟΥ ΣΤΗ ΔΙΑΔΙΚΤΥΑΚΗ ΕΦΑΡΜΟΓΗ WEBRESCOM</vt:lpstr>
      <vt:lpstr>ΦΟΡΜΑ ΔΗΜΙΟΥΡΓΙΑΣ ΛΟΓΑΡΙΑΣΜΟΥ ΣΤΗ ΔΙΑΔΙΚΤΥΑΚΗ ΕΦΑΡΜΟΓΗ WEBRESCOM</vt:lpstr>
      <vt:lpstr>ΦΟΡΜΑ ΔΗΜΙΟΥΡΓΙΑΣ ΛΟΓΑΡΙΑΣΜΟΥ ΣΤΗ ΔΙΑΔΙΚΤΥΑΚΗ ΕΦΑΡΜΟΓΗ WEBRESCOM</vt:lpstr>
      <vt:lpstr>ΦΟΡΜΑ ΔΗΜΙΟΥΡΓΙΑΣ ΛΟΓΑΡΙΑΣΜΟΥ ΣΤΗ ΔΙΑΔΙΚΤΥΑΚΗ ΕΦΑΡΜΟΓΗ WEBRESCOM</vt:lpstr>
      <vt:lpstr>Επιβεβαίωση Κράτησης Αεροπορικού Εισιτηρίου</vt:lpstr>
      <vt:lpstr>Επιβεβαίωση Κράτησης Αεροπορικού Εισιτηρίου</vt:lpstr>
      <vt:lpstr>Πληρωμή Αεροπορικού Εισιτηρίου</vt:lpstr>
      <vt:lpstr>Πληρωμή Αεροπορικού Εισιτηρίου</vt:lpstr>
      <vt:lpstr>Certificate of Arrival (Πιστοποιητικό Άφιξης)</vt:lpstr>
      <vt:lpstr>Certificate of Attendance/ Stay</vt:lpstr>
      <vt:lpstr>After the Mobility</vt:lpstr>
      <vt:lpstr>Έκθεση Συμμετέχοντα</vt:lpstr>
      <vt:lpstr>Υπεύθυνη Δήλωση Διαμονής</vt:lpstr>
      <vt:lpstr>ΧΡΗΣΙΜΟΙ ΣΥΝΔΕΣΜΟΙ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ΑΠΑΙΤΟΥΜΕΝΑ ΕΓΓΡΑΦΑ ΓΙΑ ΤΗ ΣΥΜΜΕΤΟΧΗ ΣΑΣ ΣΤΟ ΠΡΟΓΡΑΜΜΑ ERASMUS+</dc:title>
  <dc:creator>rafas rafas</dc:creator>
  <cp:lastModifiedBy>panagiotis kassianidis</cp:lastModifiedBy>
  <cp:revision>165</cp:revision>
  <cp:lastPrinted>2024-11-12T09:50:23Z</cp:lastPrinted>
  <dcterms:created xsi:type="dcterms:W3CDTF">2023-07-24T07:56:18Z</dcterms:created>
  <dcterms:modified xsi:type="dcterms:W3CDTF">2024-12-09T08:42:38Z</dcterms:modified>
</cp:coreProperties>
</file>